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38" roundtripDataSignature="AMtx7mgXMzJlH2Ci/6DqB6S3C4f8sS5p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81F0C84-F9FE-4AFB-BA9B-C88CBEA99555}">
  <a:tblStyle styleId="{E81F0C84-F9FE-4AFB-BA9B-C88CBEA99555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dk1">
              <a:alpha val="20000"/>
            </a:schemeClr>
          </a:solidFill>
        </a:fill>
      </a:tcStyle>
    </a:band1H>
    <a:band2H>
      <a:tcTxStyle/>
    </a:band2H>
    <a:band1V>
      <a:tcTxStyle/>
      <a:tcStyle>
        <a:fill>
          <a:solidFill>
            <a:schemeClr val="dk1">
              <a:alpha val="20000"/>
            </a:schemeClr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/>
      <a:tcStyle>
        <a:tcBdr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  <a:tblStyle styleId="{A2E5015C-7052-4384-9F1E-A7CFC94C013A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customschemas.google.com/relationships/presentationmetadata" Target="meta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" name="Google Shape;4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" name="Google Shape;5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8e8cad253c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4" name="Google Shape;314;g18e8cad253c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IT’S NOTEWORTHY THAT WE APPLIED AND OPERATION BY ROWS</a:t>
            </a:r>
            <a:endParaRPr/>
          </a:p>
        </p:txBody>
      </p:sp>
      <p:sp>
        <p:nvSpPr>
          <p:cNvPr id="129" name="Google Shape;129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7"/>
          <p:cNvSpPr txBox="1"/>
          <p:nvPr>
            <p:ph type="ctrTitle"/>
          </p:nvPr>
        </p:nvSpPr>
        <p:spPr>
          <a:xfrm>
            <a:off x="6096000" y="1686385"/>
            <a:ext cx="5654468" cy="2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3600"/>
              <a:buFont typeface="Calibri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7"/>
          <p:cNvSpPr txBox="1"/>
          <p:nvPr>
            <p:ph idx="1" type="subTitle"/>
          </p:nvPr>
        </p:nvSpPr>
        <p:spPr>
          <a:xfrm>
            <a:off x="6096000" y="4328429"/>
            <a:ext cx="5654468" cy="2380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2200"/>
              <a:buNone/>
              <a:defRPr sz="22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B3838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B3838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B3838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B3838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8"/>
          <p:cNvSpPr txBox="1"/>
          <p:nvPr>
            <p:ph type="title"/>
          </p:nvPr>
        </p:nvSpPr>
        <p:spPr>
          <a:xfrm>
            <a:off x="838200" y="365125"/>
            <a:ext cx="10515600" cy="1053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" type="body"/>
          </p:nvPr>
        </p:nvSpPr>
        <p:spPr>
          <a:xfrm>
            <a:off x="838200" y="162052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B3838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B3838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B3838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B3838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6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46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46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46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1"/>
          <p:cNvSpPr txBox="1"/>
          <p:nvPr>
            <p:ph type="title"/>
          </p:nvPr>
        </p:nvSpPr>
        <p:spPr>
          <a:xfrm>
            <a:off x="838200" y="365126"/>
            <a:ext cx="10515600" cy="1087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Break">
  <p:cSld name="Page Brea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2"/>
          <p:cNvSpPr txBox="1"/>
          <p:nvPr>
            <p:ph type="title"/>
          </p:nvPr>
        </p:nvSpPr>
        <p:spPr>
          <a:xfrm>
            <a:off x="838200" y="2185923"/>
            <a:ext cx="10515600" cy="1087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photo&amp;text">
  <p:cSld name="Background photo&amp;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3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23"/>
          <p:cNvSpPr txBox="1"/>
          <p:nvPr>
            <p:ph type="title"/>
          </p:nvPr>
        </p:nvSpPr>
        <p:spPr>
          <a:xfrm>
            <a:off x="0" y="687938"/>
            <a:ext cx="5289846" cy="16002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1" type="body"/>
          </p:nvPr>
        </p:nvSpPr>
        <p:spPr>
          <a:xfrm>
            <a:off x="1" y="2356500"/>
            <a:ext cx="5289846" cy="394175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1600"/>
              <a:buFont typeface="Arial"/>
              <a:buChar char="•"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B3838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B3838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B3838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B3838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picture" type="picTx">
  <p:cSld name="PICTURE_WITH_CAPTIO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24"/>
          <p:cNvSpPr txBox="1"/>
          <p:nvPr>
            <p:ph type="title"/>
          </p:nvPr>
        </p:nvSpPr>
        <p:spPr>
          <a:xfrm>
            <a:off x="626148" y="435709"/>
            <a:ext cx="10977073" cy="9313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3600"/>
              <a:buFont typeface="Calibri"/>
              <a:buNone/>
              <a:defRPr b="1" sz="3600">
                <a:solidFill>
                  <a:srgbClr val="0033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4"/>
          <p:cNvSpPr/>
          <p:nvPr>
            <p:ph idx="2" type="pic"/>
          </p:nvPr>
        </p:nvSpPr>
        <p:spPr>
          <a:xfrm>
            <a:off x="6375161" y="1632247"/>
            <a:ext cx="5964965" cy="3811588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24"/>
          <p:cNvSpPr txBox="1"/>
          <p:nvPr>
            <p:ph idx="1" type="body"/>
          </p:nvPr>
        </p:nvSpPr>
        <p:spPr>
          <a:xfrm>
            <a:off x="617598" y="1632246"/>
            <a:ext cx="521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2400"/>
              <a:buFont typeface="Arial"/>
              <a:buChar char="•"/>
              <a:defRPr sz="2400">
                <a:solidFill>
                  <a:srgbClr val="3B383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B3838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B3838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B3838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B3838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Thank you slide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25"/>
          <p:cNvSpPr txBox="1"/>
          <p:nvPr>
            <p:ph type="title"/>
          </p:nvPr>
        </p:nvSpPr>
        <p:spPr>
          <a:xfrm>
            <a:off x="6096537" y="2744330"/>
            <a:ext cx="5654138" cy="1289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Calibri"/>
              <a:buNone/>
              <a:defRPr sz="7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5"/>
          <p:cNvSpPr txBox="1"/>
          <p:nvPr>
            <p:ph idx="1" type="body"/>
          </p:nvPr>
        </p:nvSpPr>
        <p:spPr>
          <a:xfrm>
            <a:off x="6096000" y="4358073"/>
            <a:ext cx="5654675" cy="18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CD33"/>
              </a:buClr>
              <a:buSzPts val="2000"/>
              <a:buNone/>
              <a:defRPr sz="2000">
                <a:solidFill>
                  <a:srgbClr val="FFCD33"/>
                </a:solidFill>
              </a:defRPr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CD33"/>
              </a:buClr>
              <a:buSzPts val="2000"/>
              <a:buNone/>
              <a:defRPr sz="2000">
                <a:solidFill>
                  <a:srgbClr val="FFCD33"/>
                </a:solidFill>
              </a:defRPr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CD33"/>
              </a:buClr>
              <a:buSzPts val="2000"/>
              <a:buNone/>
              <a:defRPr sz="2000">
                <a:solidFill>
                  <a:srgbClr val="FFCD33"/>
                </a:solidFill>
              </a:defRPr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CD33"/>
              </a:buClr>
              <a:buSzPts val="2000"/>
              <a:buNone/>
              <a:defRPr sz="2000">
                <a:solidFill>
                  <a:srgbClr val="FFCD33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title"/>
          </p:nvPr>
        </p:nvSpPr>
        <p:spPr>
          <a:xfrm>
            <a:off x="838200" y="365125"/>
            <a:ext cx="10515600" cy="1147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3600"/>
              <a:buFont typeface="Calibri"/>
              <a:buNone/>
              <a:defRPr b="1" i="0" sz="3600" u="none" cap="none" strike="noStrike">
                <a:solidFill>
                  <a:srgbClr val="0033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B383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B3838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B383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B3838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B383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B3838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B383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B3838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B383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Relationship Id="rId4" Type="http://schemas.openxmlformats.org/officeDocument/2006/relationships/image" Target="../media/image27.png"/><Relationship Id="rId5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"/>
          <p:cNvSpPr txBox="1"/>
          <p:nvPr>
            <p:ph type="ctrTitle"/>
          </p:nvPr>
        </p:nvSpPr>
        <p:spPr>
          <a:xfrm>
            <a:off x="6096000" y="1686385"/>
            <a:ext cx="5654468" cy="12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3600"/>
              <a:buFont typeface="Calibri"/>
              <a:buNone/>
            </a:pPr>
            <a:br>
              <a:rPr lang="en-US"/>
            </a:br>
            <a:r>
              <a:rPr lang="en-US" sz="4200"/>
              <a:t>Introduction to R</a:t>
            </a:r>
            <a:endParaRPr sz="4200"/>
          </a:p>
        </p:txBody>
      </p:sp>
      <p:sp>
        <p:nvSpPr>
          <p:cNvPr id="50" name="Google Shape;50;p1"/>
          <p:cNvSpPr txBox="1"/>
          <p:nvPr>
            <p:ph idx="1" type="subTitle"/>
          </p:nvPr>
        </p:nvSpPr>
        <p:spPr>
          <a:xfrm>
            <a:off x="6096000" y="5408899"/>
            <a:ext cx="5654400" cy="12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2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2200"/>
              <a:buNone/>
            </a:pPr>
            <a:r>
              <a:rPr lang="en-US"/>
              <a:t>Alliance Bioversity International and CIAT, Cali, Colombia. January, 2025</a:t>
            </a:r>
            <a:endParaRPr/>
          </a:p>
        </p:txBody>
      </p:sp>
      <p:pic>
        <p:nvPicPr>
          <p:cNvPr descr="Icon&#10;&#10;Description automatically generated" id="51" name="Google Shape;5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67235" y="1926465"/>
            <a:ext cx="1207720" cy="978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838200" y="365125"/>
            <a:ext cx="10515600" cy="1053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ct val="55555"/>
              <a:buNone/>
            </a:pPr>
            <a:r>
              <a:rPr lang="en-US"/>
              <a:t>What is an object/variable?</a:t>
            </a:r>
            <a:br>
              <a:rPr lang="en-US"/>
            </a:br>
            <a:endParaRPr/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390144" y="1076529"/>
            <a:ext cx="10197005" cy="26776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400"/>
              <a:buFont typeface="Calibri"/>
              <a:buChar char="•"/>
            </a:pPr>
            <a:r>
              <a:rPr lang="en-US"/>
              <a:t> In object-oriented programming, an object is an empty container that can be filled with whatever the programmer decides.</a:t>
            </a:r>
            <a:endParaRPr/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400"/>
              <a:buFont typeface="Calibri"/>
              <a:buChar char="•"/>
            </a:pPr>
            <a:r>
              <a:rPr lang="en-US"/>
              <a:t> In R, these containers are often referred to as variables due to the common use of the term in statistics.</a:t>
            </a:r>
            <a:endParaRPr/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400"/>
              <a:buFont typeface="Calibri"/>
              <a:buChar char="•"/>
            </a:pPr>
            <a:r>
              <a:rPr lang="en-US"/>
              <a:t> Variables are composed of values, which have different types (Text, Numeric, Logical, Integer).</a:t>
            </a:r>
            <a:endParaRPr/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400"/>
              <a:buFont typeface="Calibri"/>
              <a:buChar char="•"/>
            </a:pPr>
            <a:r>
              <a:rPr lang="en-US"/>
              <a:t> Variable names can not have spaces or special characters</a:t>
            </a:r>
            <a:endParaRPr/>
          </a:p>
        </p:txBody>
      </p:sp>
      <p:sp>
        <p:nvSpPr>
          <p:cNvPr id="150" name="Google Shape;150;p15"/>
          <p:cNvSpPr txBox="1"/>
          <p:nvPr/>
        </p:nvSpPr>
        <p:spPr>
          <a:xfrm>
            <a:off x="1304544" y="4230099"/>
            <a:ext cx="1152448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Variable_name </a:t>
            </a:r>
            <a:r>
              <a:rPr b="1" i="0" lang="en-US" sz="5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&lt;-</a:t>
            </a:r>
            <a:r>
              <a:rPr b="1" i="0" lang="en-US" sz="5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Value</a:t>
            </a:r>
            <a:endParaRPr b="1" i="0" sz="5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5"/>
          <p:cNvSpPr/>
          <p:nvPr/>
        </p:nvSpPr>
        <p:spPr>
          <a:xfrm>
            <a:off x="6236208" y="4096512"/>
            <a:ext cx="1106424" cy="1157715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5"/>
          <p:cNvSpPr txBox="1"/>
          <p:nvPr/>
        </p:nvSpPr>
        <p:spPr>
          <a:xfrm>
            <a:off x="5678424" y="6055327"/>
            <a:ext cx="296265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Assignment symbol</a:t>
            </a:r>
            <a:endParaRPr/>
          </a:p>
        </p:txBody>
      </p:sp>
      <p:sp>
        <p:nvSpPr>
          <p:cNvPr id="153" name="Google Shape;153;p15"/>
          <p:cNvSpPr/>
          <p:nvPr/>
        </p:nvSpPr>
        <p:spPr>
          <a:xfrm rot="-5400000">
            <a:off x="6437376" y="5444677"/>
            <a:ext cx="795528" cy="42577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002E4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838200" y="365125"/>
            <a:ext cx="10515600" cy="1053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800"/>
              <a:buNone/>
            </a:pPr>
            <a:r>
              <a:rPr lang="en-US"/>
              <a:t>Types of Values in R</a:t>
            </a:r>
            <a:endParaRPr/>
          </a:p>
        </p:txBody>
      </p:sp>
      <p:sp>
        <p:nvSpPr>
          <p:cNvPr id="159" name="Google Shape;159;p26"/>
          <p:cNvSpPr txBox="1"/>
          <p:nvPr>
            <p:ph idx="1" type="body"/>
          </p:nvPr>
        </p:nvSpPr>
        <p:spPr>
          <a:xfrm>
            <a:off x="838200" y="162052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ct val="108108"/>
              <a:buChar char="•"/>
            </a:pPr>
            <a:r>
              <a:rPr lang="en-US"/>
              <a:t>Logical: TRUE, FALSE</a:t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ct val="108108"/>
              <a:buChar char="•"/>
            </a:pPr>
            <a:r>
              <a:rPr lang="en-US"/>
              <a:t>Integers: 1, 2, 3, 4...</a:t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ct val="108108"/>
              <a:buChar char="•"/>
            </a:pPr>
            <a:r>
              <a:rPr lang="en-US"/>
              <a:t>Real Numbers: 1.342, 3.45565, 0.0879985</a:t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ct val="108108"/>
              <a:buChar char="•"/>
            </a:pPr>
            <a:r>
              <a:rPr lang="en-US"/>
              <a:t>Character/Text: “string,” “text”</a:t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ct val="108108"/>
              <a:buChar char="•"/>
            </a:pPr>
            <a:r>
              <a:rPr lang="en-US"/>
              <a:t>Missing Values: NA</a:t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ct val="108108"/>
              <a:buChar char="•"/>
            </a:pPr>
            <a:r>
              <a:rPr lang="en-US"/>
              <a:t>Non-calculable values: NaN</a:t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ct val="108108"/>
              <a:buChar char="•"/>
            </a:pPr>
            <a:r>
              <a:rPr lang="en-US"/>
              <a:t>Very large/small values: Inf, -Inf</a:t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ct val="108108"/>
              <a:buChar char="•"/>
            </a:pPr>
            <a:r>
              <a:rPr lang="en-US"/>
              <a:t>Null values: NULL</a:t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ct val="108108"/>
              <a:buChar char="•"/>
            </a:pPr>
            <a:r>
              <a:rPr lang="en-US"/>
              <a:t>How to identify the type of values in a variable?</a:t>
            </a:r>
            <a:endParaRPr/>
          </a:p>
          <a:p>
            <a:pPr indent="0" lvl="0" marL="76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8108"/>
              <a:buNone/>
            </a:pPr>
            <a:r>
              <a:rPr lang="en-US"/>
              <a:t>R provides tools to determine the types of values:</a:t>
            </a:r>
            <a:endParaRPr/>
          </a:p>
          <a:p>
            <a:pPr indent="0" lvl="0" marL="76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8108"/>
              <a:buNone/>
            </a:pPr>
            <a:r>
              <a:rPr b="1" lang="en-US"/>
              <a:t>is</a:t>
            </a:r>
            <a:r>
              <a:rPr lang="en-US"/>
              <a:t>(variable) and </a:t>
            </a:r>
            <a:r>
              <a:rPr b="1" lang="en-US"/>
              <a:t>class</a:t>
            </a:r>
            <a:r>
              <a:rPr lang="en-US"/>
              <a:t>(variable)These commands display the value type on the screen.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830" y="1103016"/>
            <a:ext cx="9620163" cy="3828537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7"/>
          <p:cNvSpPr/>
          <p:nvPr/>
        </p:nvSpPr>
        <p:spPr>
          <a:xfrm>
            <a:off x="237744" y="1063503"/>
            <a:ext cx="6345936" cy="3907565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6821424" y="1063503"/>
            <a:ext cx="3397541" cy="3054831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type="title"/>
          </p:nvPr>
        </p:nvSpPr>
        <p:spPr>
          <a:xfrm>
            <a:off x="920496" y="81661"/>
            <a:ext cx="10515600" cy="1053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800"/>
              <a:buNone/>
            </a:pPr>
            <a:r>
              <a:rPr b="1" lang="en-US"/>
              <a:t>Vectors and Matrices – Basic Data Structures</a:t>
            </a:r>
            <a:endParaRPr/>
          </a:p>
        </p:txBody>
      </p:sp>
      <p:sp>
        <p:nvSpPr>
          <p:cNvPr id="172" name="Google Shape;172;p28"/>
          <p:cNvSpPr txBox="1"/>
          <p:nvPr>
            <p:ph idx="1" type="body"/>
          </p:nvPr>
        </p:nvSpPr>
        <p:spPr>
          <a:xfrm>
            <a:off x="637032" y="573622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2400"/>
              <a:buNone/>
            </a:pPr>
            <a:r>
              <a:t/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2400"/>
              <a:buChar char="•"/>
            </a:pPr>
            <a:r>
              <a:rPr b="1" lang="en-US"/>
              <a:t>Vectors:</a:t>
            </a:r>
            <a:endParaRPr/>
          </a:p>
          <a:p>
            <a:pPr indent="-355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/>
              <a:t>Objects in programming often consist of multiple ordered and indexed values.</a:t>
            </a:r>
            <a:endParaRPr/>
          </a:p>
          <a:p>
            <a:pPr indent="-355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/>
              <a:t>These are referred to as "Vectors" in R and are fundamental in the programming process.</a:t>
            </a:r>
            <a:endParaRPr/>
          </a:p>
          <a:p>
            <a:pPr indent="-355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/>
              <a:t>Variables are often composed of vectors.</a:t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2400"/>
              <a:buChar char="•"/>
            </a:pPr>
            <a:r>
              <a:rPr b="1" lang="en-US"/>
              <a:t>Matrices:</a:t>
            </a:r>
            <a:endParaRPr/>
          </a:p>
          <a:p>
            <a:pPr indent="-355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/>
              <a:t>A collection of elements (numbers) arranged in rows and columns.</a:t>
            </a:r>
            <a:endParaRPr/>
          </a:p>
          <a:p>
            <a:pPr indent="-355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/>
              <a:t>Each row and column is treated as a vector.</a:t>
            </a:r>
            <a:endParaRPr/>
          </a:p>
          <a:p>
            <a:pPr indent="-355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/>
              <a:t>Matrices must have a fixed number of rows and columns.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73" name="Google Shape;17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296" y="4884005"/>
            <a:ext cx="5010407" cy="1314518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174" name="Google Shape;17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56451" y="3750880"/>
            <a:ext cx="3237913" cy="2447643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838200" y="365125"/>
            <a:ext cx="10515600" cy="1053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800"/>
              <a:buNone/>
            </a:pPr>
            <a:r>
              <a:rPr lang="en-US"/>
              <a:t>Indexing</a:t>
            </a:r>
            <a:endParaRPr/>
          </a:p>
        </p:txBody>
      </p:sp>
      <p:sp>
        <p:nvSpPr>
          <p:cNvPr id="180" name="Google Shape;180;p29"/>
          <p:cNvSpPr txBox="1"/>
          <p:nvPr>
            <p:ph idx="1" type="body"/>
          </p:nvPr>
        </p:nvSpPr>
        <p:spPr>
          <a:xfrm>
            <a:off x="838200" y="108103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400"/>
              <a:buFont typeface="Calibri"/>
              <a:buChar char="•"/>
            </a:pPr>
            <a:r>
              <a:rPr lang="en-US"/>
              <a:t>All objects/variables in R have a way to access elements.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400"/>
              <a:buFont typeface="Calibri"/>
              <a:buNone/>
            </a:pPr>
            <a:r>
              <a:t/>
            </a:r>
            <a:endParaRPr/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400"/>
              <a:buFont typeface="Calibri"/>
              <a:buChar char="•"/>
            </a:pPr>
            <a:r>
              <a:rPr b="1" lang="en-US"/>
              <a:t>Vectors</a:t>
            </a:r>
            <a:r>
              <a:rPr lang="en-US"/>
              <a:t>: Elements are sequentially ordered, starting from position 1.</a:t>
            </a:r>
            <a:endParaRPr/>
          </a:p>
          <a:p>
            <a:pPr indent="-1270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000"/>
              <a:buFont typeface="Calibri"/>
              <a:buChar char="•"/>
            </a:pPr>
            <a:r>
              <a:rPr lang="en-US"/>
              <a:t>Access syntax: Variable[position].</a:t>
            </a:r>
            <a:endParaRPr/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000"/>
              <a:buFont typeface="Calibri"/>
              <a:buNone/>
            </a:pPr>
            <a:r>
              <a:t/>
            </a:r>
            <a:endParaRPr/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400"/>
              <a:buFont typeface="Calibri"/>
              <a:buChar char="•"/>
            </a:pPr>
            <a:r>
              <a:rPr b="1" lang="en-US"/>
              <a:t>Matrices</a:t>
            </a:r>
            <a:r>
              <a:rPr lang="en-US"/>
              <a:t>: Access elements by specifying row and column indices:</a:t>
            </a:r>
            <a:endParaRPr/>
          </a:p>
          <a:p>
            <a:pPr indent="-1270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000"/>
              <a:buFont typeface="Calibri"/>
              <a:buChar char="•"/>
            </a:pPr>
            <a:r>
              <a:rPr lang="en-US"/>
              <a:t>Matrix[row number, column number] – extracts a single cell value.</a:t>
            </a:r>
            <a:endParaRPr/>
          </a:p>
          <a:p>
            <a:pPr indent="-1270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000"/>
              <a:buFont typeface="Calibri"/>
              <a:buChar char="•"/>
            </a:pPr>
            <a:r>
              <a:rPr lang="en-US"/>
              <a:t>Matrix[row number, ] – extracts the entire row.</a:t>
            </a:r>
            <a:endParaRPr/>
          </a:p>
          <a:p>
            <a:pPr indent="-1270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000"/>
              <a:buFont typeface="Calibri"/>
              <a:buChar char="•"/>
            </a:pPr>
            <a:r>
              <a:rPr lang="en-US"/>
              <a:t>Matrix[, column number] – extracts the entire column.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81" name="Google Shape;18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5593" y="4545677"/>
            <a:ext cx="5010407" cy="1314518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182" name="Google Shape;18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5907" y="3660183"/>
            <a:ext cx="3237913" cy="2447643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>
            <p:ph type="title"/>
          </p:nvPr>
        </p:nvSpPr>
        <p:spPr>
          <a:xfrm>
            <a:off x="838200" y="365125"/>
            <a:ext cx="10515600" cy="1053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800"/>
              <a:buNone/>
            </a:pPr>
            <a:r>
              <a:rPr lang="en-US"/>
              <a:t>Exercice</a:t>
            </a:r>
            <a:endParaRPr/>
          </a:p>
        </p:txBody>
      </p:sp>
      <p:sp>
        <p:nvSpPr>
          <p:cNvPr id="188" name="Google Shape;188;p30"/>
          <p:cNvSpPr txBox="1"/>
          <p:nvPr>
            <p:ph idx="1" type="body"/>
          </p:nvPr>
        </p:nvSpPr>
        <p:spPr>
          <a:xfrm>
            <a:off x="838200" y="162052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533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/>
              <a:t>Create a vector of length 10, containing the first alphabet letters.</a:t>
            </a:r>
            <a:endParaRPr/>
          </a:p>
          <a:p>
            <a:pPr indent="-457200" lvl="0" marL="533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/>
              <a:t>Assign it to the variable “vec_exercice”</a:t>
            </a:r>
            <a:endParaRPr/>
          </a:p>
          <a:p>
            <a:pPr indent="-457200" lvl="0" marL="533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/>
              <a:t>Get the letters in the position 3, 7 and 9 and print it in the console</a:t>
            </a:r>
            <a:endParaRPr/>
          </a:p>
          <a:p>
            <a:pPr indent="-457200" lvl="0" marL="533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/>
              <a:t>Get the first 5 letters</a:t>
            </a:r>
            <a:endParaRPr/>
          </a:p>
          <a:p>
            <a:pPr indent="-457200" lvl="0" marL="533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/>
              <a:t>Get the last 5 letters</a:t>
            </a:r>
            <a:endParaRPr/>
          </a:p>
          <a:p>
            <a:pPr indent="-457200" lvl="0" marL="533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/>
              <a:t>Reverse the order of the “vec_exercice”</a:t>
            </a:r>
            <a:endParaRPr/>
          </a:p>
          <a:p>
            <a:pPr indent="-304800" lvl="0" marL="533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838200" y="365125"/>
            <a:ext cx="10515600" cy="1053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800"/>
              <a:buNone/>
            </a:pPr>
            <a:r>
              <a:rPr lang="en-US"/>
              <a:t>Data frames</a:t>
            </a:r>
            <a:endParaRPr/>
          </a:p>
        </p:txBody>
      </p:sp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838200" y="103531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2400"/>
              <a:buChar char="•"/>
            </a:pPr>
            <a:r>
              <a:rPr lang="en-US"/>
              <a:t>They are similar to matrices.</a:t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2400"/>
              <a:buChar char="•"/>
            </a:pPr>
            <a:r>
              <a:rPr lang="en-US"/>
              <a:t>They are organized by rows and columns.</a:t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2400"/>
              <a:buChar char="•"/>
            </a:pPr>
            <a:r>
              <a:rPr lang="en-US"/>
              <a:t>Both rows and columns can be named.</a:t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2400"/>
              <a:buChar char="•"/>
            </a:pPr>
            <a:r>
              <a:rPr lang="en-US"/>
              <a:t>They allow all types of values without affecting each other.</a:t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2400"/>
              <a:buChar char="•"/>
            </a:pPr>
            <a:r>
              <a:rPr lang="en-US"/>
              <a:t>It is the most commonly used format.</a:t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2400"/>
              <a:buChar char="•"/>
            </a:pPr>
            <a:r>
              <a:rPr lang="en-US"/>
              <a:t>It is easy to access all its elements.</a:t>
            </a:r>
            <a:endParaRPr/>
          </a:p>
        </p:txBody>
      </p:sp>
      <p:pic>
        <p:nvPicPr>
          <p:cNvPr descr="A screenshot of a computer&#10;&#10;Description automatically generated with medium confidence" id="195" name="Google Shape;19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105" y="4629021"/>
            <a:ext cx="10621177" cy="175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" id="200" name="Google Shape;20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053" y="1141630"/>
            <a:ext cx="10832983" cy="405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838200" y="365125"/>
            <a:ext cx="10515600" cy="1053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800"/>
              <a:buNone/>
            </a:pPr>
            <a:r>
              <a:rPr lang="en-US"/>
              <a:t>Filter by row</a:t>
            </a:r>
            <a:endParaRPr/>
          </a:p>
        </p:txBody>
      </p:sp>
      <p:sp>
        <p:nvSpPr>
          <p:cNvPr id="206" name="Google Shape;206;p33"/>
          <p:cNvSpPr txBox="1"/>
          <p:nvPr>
            <p:ph idx="1" type="body"/>
          </p:nvPr>
        </p:nvSpPr>
        <p:spPr>
          <a:xfrm>
            <a:off x="838200" y="162052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2400"/>
              <a:buChar char="•"/>
            </a:pPr>
            <a:r>
              <a:rPr lang="en-US"/>
              <a:t>When managing and processing databases, it will always be necessary to apply filters.</a:t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2400"/>
              <a:buChar char="•"/>
            </a:pPr>
            <a:r>
              <a:rPr lang="en-US"/>
              <a:t>R offers different ways to filter vectors, matrices, and data frames.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24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b="1" lang="en-US" sz="3200"/>
              <a:t>Vector[ </a:t>
            </a:r>
            <a:r>
              <a:rPr lang="en-US" sz="3200"/>
              <a:t>logical condition</a:t>
            </a:r>
            <a:r>
              <a:rPr b="1" lang="en-US" sz="3200"/>
              <a:t>]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b="1" lang="en-US" sz="3200"/>
              <a:t>Dataframe[</a:t>
            </a:r>
            <a:r>
              <a:rPr lang="en-US" sz="3200"/>
              <a:t>logical condition</a:t>
            </a:r>
            <a:r>
              <a:rPr b="1" lang="en-US" sz="3200"/>
              <a:t>,  ]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" id="211" name="Google Shape;21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175" y="1523476"/>
            <a:ext cx="2305160" cy="8170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, letter&#10;&#10;Description automatically generated" id="212" name="Google Shape;21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2077" y="1358499"/>
            <a:ext cx="2339902" cy="11830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unnel chart&#10;&#10;Description automatically generated" id="213" name="Google Shape;213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2175" y="4077604"/>
            <a:ext cx="2309420" cy="10296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, text&#10;&#10;Description automatically generated" id="214" name="Google Shape;214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22077" y="4238475"/>
            <a:ext cx="2331368" cy="72698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4"/>
          <p:cNvSpPr txBox="1"/>
          <p:nvPr>
            <p:ph type="title"/>
          </p:nvPr>
        </p:nvSpPr>
        <p:spPr>
          <a:xfrm>
            <a:off x="7540752" y="3008941"/>
            <a:ext cx="2873604" cy="1053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ct val="45454"/>
              <a:buNone/>
            </a:pPr>
            <a:r>
              <a:rPr lang="en-US" sz="4400"/>
              <a:t>FUNCTIONS</a:t>
            </a:r>
            <a:endParaRPr/>
          </a:p>
        </p:txBody>
      </p:sp>
      <p:sp>
        <p:nvSpPr>
          <p:cNvPr id="216" name="Google Shape;216;p34"/>
          <p:cNvSpPr/>
          <p:nvPr/>
        </p:nvSpPr>
        <p:spPr>
          <a:xfrm>
            <a:off x="694944" y="804672"/>
            <a:ext cx="2670048" cy="2267712"/>
          </a:xfrm>
          <a:prstGeom prst="rect">
            <a:avLst/>
          </a:prstGeom>
          <a:noFill/>
          <a:ln cap="flat" cmpd="sng" w="5715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4"/>
          <p:cNvSpPr/>
          <p:nvPr/>
        </p:nvSpPr>
        <p:spPr>
          <a:xfrm>
            <a:off x="3512223" y="816191"/>
            <a:ext cx="2670048" cy="2267712"/>
          </a:xfrm>
          <a:prstGeom prst="rect">
            <a:avLst/>
          </a:prstGeom>
          <a:noFill/>
          <a:ln cap="flat" cmpd="sng" w="5715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4"/>
          <p:cNvSpPr/>
          <p:nvPr/>
        </p:nvSpPr>
        <p:spPr>
          <a:xfrm>
            <a:off x="659731" y="3535680"/>
            <a:ext cx="2670048" cy="2267712"/>
          </a:xfrm>
          <a:prstGeom prst="rect">
            <a:avLst/>
          </a:prstGeom>
          <a:noFill/>
          <a:ln cap="flat" cmpd="sng" w="5715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4"/>
          <p:cNvSpPr/>
          <p:nvPr/>
        </p:nvSpPr>
        <p:spPr>
          <a:xfrm>
            <a:off x="3512223" y="3535680"/>
            <a:ext cx="2670048" cy="2267712"/>
          </a:xfrm>
          <a:prstGeom prst="rect">
            <a:avLst/>
          </a:prstGeom>
          <a:noFill/>
          <a:ln cap="flat" cmpd="sng" w="5715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"/>
          <p:cNvSpPr txBox="1"/>
          <p:nvPr>
            <p:ph type="title"/>
          </p:nvPr>
        </p:nvSpPr>
        <p:spPr>
          <a:xfrm>
            <a:off x="557784" y="69682"/>
            <a:ext cx="5977937" cy="5895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800"/>
              <a:buNone/>
            </a:pPr>
            <a:r>
              <a:rPr lang="en-US"/>
              <a:t>What is R ?</a:t>
            </a:r>
            <a:endParaRPr/>
          </a:p>
        </p:txBody>
      </p:sp>
      <p:sp>
        <p:nvSpPr>
          <p:cNvPr id="57" name="Google Shape;57;p2"/>
          <p:cNvSpPr txBox="1"/>
          <p:nvPr/>
        </p:nvSpPr>
        <p:spPr>
          <a:xfrm>
            <a:off x="364454" y="1602666"/>
            <a:ext cx="6612993" cy="36526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3B3838"/>
                </a:solidFill>
                <a:latin typeface="Calibri"/>
                <a:ea typeface="Calibri"/>
                <a:cs typeface="Calibri"/>
                <a:sym typeface="Calibri"/>
              </a:rPr>
              <a:t>It is an object-oriented programming language, focused on computation or statistical processing.</a:t>
            </a:r>
            <a:endParaRPr/>
          </a:p>
          <a:p>
            <a: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3B3838"/>
                </a:solidFill>
                <a:latin typeface="Calibri"/>
                <a:ea typeface="Calibri"/>
                <a:cs typeface="Calibri"/>
                <a:sym typeface="Calibri"/>
              </a:rPr>
              <a:t>It is free and open source.</a:t>
            </a:r>
            <a:endParaRPr/>
          </a:p>
          <a:p>
            <a: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3B3838"/>
                </a:solidFill>
                <a:latin typeface="Calibri"/>
                <a:ea typeface="Calibri"/>
                <a:cs typeface="Calibri"/>
                <a:sym typeface="Calibri"/>
              </a:rPr>
              <a:t>It integrates a wide variety of graphical and statistical techniques. </a:t>
            </a:r>
            <a:endParaRPr/>
          </a:p>
          <a:p>
            <a: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3B3838"/>
                </a:solidFill>
                <a:latin typeface="Calibri"/>
                <a:ea typeface="Calibri"/>
                <a:cs typeface="Calibri"/>
                <a:sym typeface="Calibri"/>
              </a:rPr>
              <a:t>It is a very understandable programming language.</a:t>
            </a:r>
            <a:endParaRPr b="0" i="0" sz="2400" u="none" cap="none" strike="noStrike">
              <a:solidFill>
                <a:srgbClr val="3B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con&#10;&#10;Description automatically generated" id="58" name="Google Shape;5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1982" y="659271"/>
            <a:ext cx="3294253" cy="26680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application&#10;&#10;Description automatically generated" id="59" name="Google Shape;5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9318" y="3852970"/>
            <a:ext cx="3306917" cy="2050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/>
          <p:nvPr>
            <p:ph type="title"/>
          </p:nvPr>
        </p:nvSpPr>
        <p:spPr>
          <a:xfrm>
            <a:off x="838200" y="365125"/>
            <a:ext cx="10515600" cy="1053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800"/>
              <a:buNone/>
            </a:pPr>
            <a:r>
              <a:rPr lang="en-US"/>
              <a:t>What is a function ?</a:t>
            </a:r>
            <a:endParaRPr/>
          </a:p>
        </p:txBody>
      </p:sp>
      <p:sp>
        <p:nvSpPr>
          <p:cNvPr id="225" name="Google Shape;225;p35"/>
          <p:cNvSpPr txBox="1"/>
          <p:nvPr>
            <p:ph idx="1" type="body"/>
          </p:nvPr>
        </p:nvSpPr>
        <p:spPr>
          <a:xfrm>
            <a:off x="838200" y="162052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2400"/>
              <a:buChar char="•"/>
            </a:pPr>
            <a:r>
              <a:rPr lang="en-US"/>
              <a:t>A function is a type of object.</a:t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2400"/>
              <a:buChar char="•"/>
            </a:pPr>
            <a:r>
              <a:rPr lang="en-US"/>
              <a:t>It forms the basis of all programming in R.</a:t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2400"/>
              <a:buChar char="•"/>
            </a:pPr>
            <a:r>
              <a:rPr lang="en-US"/>
              <a:t>A function is defined by a set of processes/algorithms to perform a specific task or calculation.</a:t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2400"/>
              <a:buChar char="•"/>
            </a:pPr>
            <a:r>
              <a:rPr lang="en-US"/>
              <a:t>Functions require INPUT values, process them, and MUST return something.</a:t>
            </a:r>
            <a:endParaRPr/>
          </a:p>
        </p:txBody>
      </p:sp>
      <p:grpSp>
        <p:nvGrpSpPr>
          <p:cNvPr id="226" name="Google Shape;226;p35"/>
          <p:cNvGrpSpPr/>
          <p:nvPr/>
        </p:nvGrpSpPr>
        <p:grpSpPr>
          <a:xfrm>
            <a:off x="1826564" y="3830440"/>
            <a:ext cx="8007649" cy="2699138"/>
            <a:chOff x="1166071" y="3720095"/>
            <a:chExt cx="8300752" cy="2600960"/>
          </a:xfrm>
        </p:grpSpPr>
        <p:sp>
          <p:nvSpPr>
            <p:cNvPr id="227" name="Google Shape;227;p35"/>
            <p:cNvSpPr/>
            <p:nvPr/>
          </p:nvSpPr>
          <p:spPr>
            <a:xfrm>
              <a:off x="1166071" y="4638876"/>
              <a:ext cx="2072080" cy="964734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rm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Input</a:t>
              </a:r>
              <a:endPara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8" name="Google Shape;228;p35"/>
            <p:cNvGrpSpPr/>
            <p:nvPr/>
          </p:nvGrpSpPr>
          <p:grpSpPr>
            <a:xfrm>
              <a:off x="3846445" y="3720095"/>
              <a:ext cx="2600960" cy="2600960"/>
              <a:chOff x="3034452" y="-1"/>
              <a:chExt cx="2600960" cy="2600960"/>
            </a:xfrm>
          </p:grpSpPr>
          <p:sp>
            <p:nvSpPr>
              <p:cNvPr id="229" name="Google Shape;229;p35"/>
              <p:cNvSpPr/>
              <p:nvPr/>
            </p:nvSpPr>
            <p:spPr>
              <a:xfrm rot="-900000">
                <a:off x="3273095" y="238642"/>
                <a:ext cx="2123675" cy="2123675"/>
              </a:xfrm>
              <a:custGeom>
                <a:rect b="b" l="l" r="r" t="t"/>
                <a:pathLst>
                  <a:path extrusionOk="0" h="120000" w="120000">
                    <a:moveTo>
                      <a:pt x="89790" y="29616"/>
                    </a:moveTo>
                    <a:lnTo>
                      <a:pt x="107682" y="25237"/>
                    </a:lnTo>
                    <a:lnTo>
                      <a:pt x="114476" y="37313"/>
                    </a:lnTo>
                    <a:lnTo>
                      <a:pt x="100535" y="48716"/>
                    </a:lnTo>
                    <a:lnTo>
                      <a:pt x="100535" y="48716"/>
                    </a:lnTo>
                    <a:cubicBezTo>
                      <a:pt x="102488" y="56105"/>
                      <a:pt x="102488" y="63895"/>
                      <a:pt x="100535" y="71284"/>
                    </a:cubicBezTo>
                    <a:lnTo>
                      <a:pt x="114476" y="82687"/>
                    </a:lnTo>
                    <a:lnTo>
                      <a:pt x="107682" y="94763"/>
                    </a:lnTo>
                    <a:lnTo>
                      <a:pt x="89790" y="90384"/>
                    </a:lnTo>
                    <a:lnTo>
                      <a:pt x="89790" y="90384"/>
                    </a:lnTo>
                    <a:cubicBezTo>
                      <a:pt x="84531" y="95814"/>
                      <a:pt x="77957" y="99709"/>
                      <a:pt x="70746" y="101668"/>
                    </a:cubicBezTo>
                    <a:lnTo>
                      <a:pt x="66514" y="118565"/>
                    </a:lnTo>
                    <a:lnTo>
                      <a:pt x="53486" y="118565"/>
                    </a:lnTo>
                    <a:lnTo>
                      <a:pt x="49254" y="101668"/>
                    </a:lnTo>
                    <a:lnTo>
                      <a:pt x="49254" y="101668"/>
                    </a:lnTo>
                    <a:cubicBezTo>
                      <a:pt x="42043" y="99709"/>
                      <a:pt x="35469" y="95814"/>
                      <a:pt x="30210" y="90384"/>
                    </a:cubicBezTo>
                    <a:lnTo>
                      <a:pt x="12318" y="94763"/>
                    </a:lnTo>
                    <a:lnTo>
                      <a:pt x="5524" y="82687"/>
                    </a:lnTo>
                    <a:lnTo>
                      <a:pt x="19465" y="71284"/>
                    </a:lnTo>
                    <a:lnTo>
                      <a:pt x="19465" y="71284"/>
                    </a:lnTo>
                    <a:cubicBezTo>
                      <a:pt x="17512" y="63895"/>
                      <a:pt x="17512" y="56105"/>
                      <a:pt x="19465" y="48716"/>
                    </a:cubicBezTo>
                    <a:lnTo>
                      <a:pt x="5524" y="37313"/>
                    </a:lnTo>
                    <a:lnTo>
                      <a:pt x="12318" y="25237"/>
                    </a:lnTo>
                    <a:lnTo>
                      <a:pt x="30210" y="29616"/>
                    </a:lnTo>
                    <a:lnTo>
                      <a:pt x="30210" y="29616"/>
                    </a:lnTo>
                    <a:cubicBezTo>
                      <a:pt x="35469" y="24186"/>
                      <a:pt x="42043" y="20291"/>
                      <a:pt x="49254" y="18332"/>
                    </a:cubicBezTo>
                    <a:lnTo>
                      <a:pt x="53486" y="1435"/>
                    </a:lnTo>
                    <a:lnTo>
                      <a:pt x="66514" y="1435"/>
                    </a:lnTo>
                    <a:lnTo>
                      <a:pt x="70746" y="18332"/>
                    </a:lnTo>
                    <a:lnTo>
                      <a:pt x="70746" y="18332"/>
                    </a:lnTo>
                    <a:cubicBezTo>
                      <a:pt x="77957" y="20291"/>
                      <a:pt x="84531" y="24186"/>
                      <a:pt x="89790" y="29616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35"/>
              <p:cNvSpPr txBox="1"/>
              <p:nvPr/>
            </p:nvSpPr>
            <p:spPr>
              <a:xfrm>
                <a:off x="3661813" y="704426"/>
                <a:ext cx="1346237" cy="11921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8250" lIns="48250" spcFirstLastPara="1" rIns="48250" wrap="square" tIns="48250">
                <a:norm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-US" sz="13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Process</a:t>
                </a:r>
                <a:endParaRPr b="0" i="0" sz="13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1" name="Google Shape;231;p35"/>
            <p:cNvSpPr/>
            <p:nvPr/>
          </p:nvSpPr>
          <p:spPr>
            <a:xfrm>
              <a:off x="7394743" y="4651894"/>
              <a:ext cx="2072080" cy="964734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rm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3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Output</a:t>
              </a:r>
              <a:endPara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35"/>
            <p:cNvSpPr/>
            <p:nvPr/>
          </p:nvSpPr>
          <p:spPr>
            <a:xfrm>
              <a:off x="3366642" y="4741523"/>
              <a:ext cx="855677" cy="75944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3"/>
            </a:solidFill>
            <a:ln cap="flat" cmpd="sng" w="25400">
              <a:solidFill>
                <a:srgbClr val="2661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35"/>
            <p:cNvSpPr/>
            <p:nvPr/>
          </p:nvSpPr>
          <p:spPr>
            <a:xfrm>
              <a:off x="6333249" y="4741523"/>
              <a:ext cx="855677" cy="75944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3"/>
            </a:solidFill>
            <a:ln cap="flat" cmpd="sng" w="25400">
              <a:solidFill>
                <a:srgbClr val="2661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/>
          <p:nvPr>
            <p:ph type="title"/>
          </p:nvPr>
        </p:nvSpPr>
        <p:spPr>
          <a:xfrm>
            <a:off x="838200" y="365125"/>
            <a:ext cx="10515600" cy="1053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800"/>
              <a:buNone/>
            </a:pPr>
            <a:r>
              <a:rPr lang="en-US"/>
              <a:t>How are functions defined in R?</a:t>
            </a:r>
            <a:endParaRPr/>
          </a:p>
        </p:txBody>
      </p:sp>
      <p:sp>
        <p:nvSpPr>
          <p:cNvPr id="239" name="Google Shape;239;p36"/>
          <p:cNvSpPr txBox="1"/>
          <p:nvPr>
            <p:ph idx="1" type="body"/>
          </p:nvPr>
        </p:nvSpPr>
        <p:spPr>
          <a:xfrm>
            <a:off x="838200" y="114503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2400"/>
              <a:buChar char="•"/>
            </a:pPr>
            <a:r>
              <a:rPr lang="en-US"/>
              <a:t>Functions have a specific structure:</a:t>
            </a:r>
            <a:endParaRPr/>
          </a:p>
          <a:p>
            <a:pPr indent="-457200" lvl="1" marL="101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AutoNum type="arabicPeriod"/>
            </a:pPr>
            <a:r>
              <a:rPr lang="en-US"/>
              <a:t>A name must be assigned to the function.</a:t>
            </a:r>
            <a:endParaRPr/>
          </a:p>
          <a:p>
            <a:pPr indent="-457200" lvl="1" marL="101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AutoNum type="arabicPeriod"/>
            </a:pPr>
            <a:r>
              <a:rPr lang="en-US"/>
              <a:t>Input values must be specified; these can be of any type or structure we've seen, such as data frames, vectors, matrices, etc.</a:t>
            </a:r>
            <a:endParaRPr/>
          </a:p>
          <a:p>
            <a:pPr indent="-457200" lvl="1" marL="101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AutoNum type="arabicPeriod"/>
            </a:pPr>
            <a:r>
              <a:rPr lang="en-US"/>
              <a:t>The function must take the input values and perform some type of operation based on them.</a:t>
            </a:r>
            <a:endParaRPr/>
          </a:p>
          <a:p>
            <a:pPr indent="-457200" lvl="1" marL="101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AutoNum type="arabicPeriod"/>
            </a:pPr>
            <a:r>
              <a:rPr lang="en-US"/>
              <a:t>Finally, it must return at least one object, which can be of any type.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Text&#10;&#10;Description automatically generated" id="240" name="Google Shape;24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46" y="4599326"/>
            <a:ext cx="10759928" cy="16205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1" name="Google Shape;241;p36"/>
          <p:cNvGrpSpPr/>
          <p:nvPr/>
        </p:nvGrpSpPr>
        <p:grpSpPr>
          <a:xfrm>
            <a:off x="381132" y="3328188"/>
            <a:ext cx="1333514" cy="1367651"/>
            <a:chOff x="381132" y="3328188"/>
            <a:chExt cx="1333514" cy="1367651"/>
          </a:xfrm>
        </p:grpSpPr>
        <p:sp>
          <p:nvSpPr>
            <p:cNvPr id="242" name="Google Shape;242;p36"/>
            <p:cNvSpPr/>
            <p:nvPr/>
          </p:nvSpPr>
          <p:spPr>
            <a:xfrm>
              <a:off x="381132" y="3328188"/>
              <a:ext cx="753627" cy="754151"/>
            </a:xfrm>
            <a:prstGeom prst="ellipse">
              <a:avLst/>
            </a:prstGeom>
            <a:solidFill>
              <a:srgbClr val="FF0000"/>
            </a:solidFill>
            <a:ln cap="flat" cmpd="sng" w="25400">
              <a:solidFill>
                <a:srgbClr val="00508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1" i="0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3" name="Google Shape;243;p36"/>
            <p:cNvCxnSpPr>
              <a:stCxn id="242" idx="4"/>
            </p:cNvCxnSpPr>
            <p:nvPr/>
          </p:nvCxnSpPr>
          <p:spPr>
            <a:xfrm>
              <a:off x="757945" y="4082339"/>
              <a:ext cx="956700" cy="613500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244" name="Google Shape;244;p36"/>
          <p:cNvGrpSpPr/>
          <p:nvPr/>
        </p:nvGrpSpPr>
        <p:grpSpPr>
          <a:xfrm>
            <a:off x="6137917" y="3328188"/>
            <a:ext cx="4308913" cy="1558151"/>
            <a:chOff x="6137918" y="3328188"/>
            <a:chExt cx="4308913" cy="1558151"/>
          </a:xfrm>
        </p:grpSpPr>
        <p:grpSp>
          <p:nvGrpSpPr>
            <p:cNvPr id="245" name="Google Shape;245;p36"/>
            <p:cNvGrpSpPr/>
            <p:nvPr/>
          </p:nvGrpSpPr>
          <p:grpSpPr>
            <a:xfrm>
              <a:off x="6137917" y="3328188"/>
              <a:ext cx="4308913" cy="1271051"/>
              <a:chOff x="-3174154" y="3328188"/>
              <a:chExt cx="4308913" cy="1271051"/>
            </a:xfrm>
          </p:grpSpPr>
          <p:sp>
            <p:nvSpPr>
              <p:cNvPr id="246" name="Google Shape;246;p36"/>
              <p:cNvSpPr/>
              <p:nvPr/>
            </p:nvSpPr>
            <p:spPr>
              <a:xfrm>
                <a:off x="381132" y="3328188"/>
                <a:ext cx="753627" cy="754151"/>
              </a:xfrm>
              <a:prstGeom prst="ellipse">
                <a:avLst/>
              </a:prstGeom>
              <a:solidFill>
                <a:srgbClr val="FF0000"/>
              </a:solidFill>
              <a:ln cap="flat" cmpd="sng" w="25400">
                <a:solidFill>
                  <a:srgbClr val="00508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5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b="1" i="0" sz="5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47" name="Google Shape;247;p36"/>
              <p:cNvCxnSpPr>
                <a:stCxn id="246" idx="4"/>
                <a:endCxn id="240" idx="0"/>
              </p:cNvCxnSpPr>
              <p:nvPr/>
            </p:nvCxnSpPr>
            <p:spPr>
              <a:xfrm flipH="1">
                <a:off x="-3174154" y="4082339"/>
                <a:ext cx="3932100" cy="516900"/>
              </a:xfrm>
              <a:prstGeom prst="straightConnector1">
                <a:avLst/>
              </a:prstGeom>
              <a:noFill/>
              <a:ln cap="flat" cmpd="sng" w="57150">
                <a:solidFill>
                  <a:srgbClr val="FF0000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</p:grpSp>
        <p:cxnSp>
          <p:nvCxnSpPr>
            <p:cNvPr id="248" name="Google Shape;248;p36"/>
            <p:cNvCxnSpPr>
              <a:stCxn id="246" idx="4"/>
            </p:cNvCxnSpPr>
            <p:nvPr/>
          </p:nvCxnSpPr>
          <p:spPr>
            <a:xfrm flipH="1">
              <a:off x="7471418" y="4082339"/>
              <a:ext cx="2598600" cy="641400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49" name="Google Shape;249;p36"/>
            <p:cNvCxnSpPr>
              <a:stCxn id="246" idx="4"/>
            </p:cNvCxnSpPr>
            <p:nvPr/>
          </p:nvCxnSpPr>
          <p:spPr>
            <a:xfrm flipH="1">
              <a:off x="9693218" y="4082339"/>
              <a:ext cx="376800" cy="804000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250" name="Google Shape;250;p36"/>
          <p:cNvGrpSpPr/>
          <p:nvPr/>
        </p:nvGrpSpPr>
        <p:grpSpPr>
          <a:xfrm>
            <a:off x="8210444" y="5286310"/>
            <a:ext cx="2901327" cy="933576"/>
            <a:chOff x="-1290035" y="3806247"/>
            <a:chExt cx="2901327" cy="933576"/>
          </a:xfrm>
        </p:grpSpPr>
        <p:sp>
          <p:nvSpPr>
            <p:cNvPr id="251" name="Google Shape;251;p36"/>
            <p:cNvSpPr/>
            <p:nvPr/>
          </p:nvSpPr>
          <p:spPr>
            <a:xfrm>
              <a:off x="857665" y="3985671"/>
              <a:ext cx="753627" cy="754151"/>
            </a:xfrm>
            <a:prstGeom prst="ellipse">
              <a:avLst/>
            </a:prstGeom>
            <a:solidFill>
              <a:srgbClr val="FF0000"/>
            </a:solidFill>
            <a:ln cap="flat" cmpd="sng" w="25400">
              <a:solidFill>
                <a:srgbClr val="00508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1" i="0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2" name="Google Shape;252;p36"/>
            <p:cNvCxnSpPr>
              <a:stCxn id="251" idx="2"/>
            </p:cNvCxnSpPr>
            <p:nvPr/>
          </p:nvCxnSpPr>
          <p:spPr>
            <a:xfrm rot="10800000">
              <a:off x="-1290035" y="3806247"/>
              <a:ext cx="2147700" cy="556500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253" name="Google Shape;253;p36"/>
          <p:cNvGrpSpPr/>
          <p:nvPr/>
        </p:nvGrpSpPr>
        <p:grpSpPr>
          <a:xfrm>
            <a:off x="3225153" y="5663394"/>
            <a:ext cx="2901327" cy="933576"/>
            <a:chOff x="-1290035" y="3806247"/>
            <a:chExt cx="2901327" cy="933576"/>
          </a:xfrm>
        </p:grpSpPr>
        <p:sp>
          <p:nvSpPr>
            <p:cNvPr id="254" name="Google Shape;254;p36"/>
            <p:cNvSpPr/>
            <p:nvPr/>
          </p:nvSpPr>
          <p:spPr>
            <a:xfrm>
              <a:off x="857665" y="3985671"/>
              <a:ext cx="753627" cy="754151"/>
            </a:xfrm>
            <a:prstGeom prst="ellipse">
              <a:avLst/>
            </a:prstGeom>
            <a:solidFill>
              <a:srgbClr val="FF0000"/>
            </a:solidFill>
            <a:ln cap="flat" cmpd="sng" w="25400">
              <a:solidFill>
                <a:srgbClr val="00508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b="1" i="0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5" name="Google Shape;255;p36"/>
            <p:cNvCxnSpPr>
              <a:stCxn id="254" idx="2"/>
            </p:cNvCxnSpPr>
            <p:nvPr/>
          </p:nvCxnSpPr>
          <p:spPr>
            <a:xfrm rot="10800000">
              <a:off x="-1290035" y="3806247"/>
              <a:ext cx="2147700" cy="556500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" id="260" name="Google Shape;260;p37"/>
          <p:cNvPicPr preferRelativeResize="0"/>
          <p:nvPr/>
        </p:nvPicPr>
        <p:blipFill rotWithShape="1">
          <a:blip r:embed="rId3">
            <a:alphaModFix/>
          </a:blip>
          <a:srcRect b="46257" l="0" r="0" t="0"/>
          <a:stretch/>
        </p:blipFill>
        <p:spPr>
          <a:xfrm>
            <a:off x="580891" y="1564182"/>
            <a:ext cx="11030217" cy="2553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" name="Google Shape;265;p38"/>
          <p:cNvGraphicFramePr/>
          <p:nvPr/>
        </p:nvGraphicFramePr>
        <p:xfrm>
          <a:off x="2054352" y="13129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{A2E5015C-7052-4384-9F1E-A7CFC94C013A}</a:tableStyleId>
              </a:tblPr>
              <a:tblGrid>
                <a:gridCol w="1713850"/>
                <a:gridCol w="6994275"/>
              </a:tblGrid>
              <a:tr h="177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/>
                        <a:t>Function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/>
                        <a:t>Description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mean()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Calculates the arithmetic mean of a numeric vector.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sum()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Returns the sum of all elements in a vector or array.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length()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Returns the number of elements in a vector or list.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head()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Displays the first few rows of a data frame or the first elements of a vector.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tail()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Displays the last few rows of a data frame or the last elements of a vector.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seq()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Generates a sequence of numbers with a specified start, end, and step size.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sort()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Sorts a vector in ascending or descending order.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paste()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Concatenates strings with a specified separator.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which()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Identifies the indices of elements in a vector that meet a given condition.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table()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Creates a frequency table of elements in a vector or factor.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 rotWithShape="1">
          <a:blip r:embed="rId3">
            <a:alphaModFix amt="85000"/>
          </a:blip>
          <a:srcRect b="0" l="0" r="0" t="0"/>
          <a:stretch/>
        </p:blipFill>
        <p:spPr>
          <a:xfrm>
            <a:off x="2296578" y="1611059"/>
            <a:ext cx="7598843" cy="416794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 txBox="1"/>
          <p:nvPr>
            <p:ph type="title"/>
          </p:nvPr>
        </p:nvSpPr>
        <p:spPr>
          <a:xfrm>
            <a:off x="838200" y="749808"/>
            <a:ext cx="10515600" cy="1053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R libraries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0"/>
          <p:cNvSpPr txBox="1"/>
          <p:nvPr>
            <p:ph type="title"/>
          </p:nvPr>
        </p:nvSpPr>
        <p:spPr>
          <a:xfrm>
            <a:off x="838200" y="365125"/>
            <a:ext cx="10515600" cy="1053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800"/>
              <a:buNone/>
            </a:pPr>
            <a:r>
              <a:rPr lang="en-US"/>
              <a:t>What is a library?</a:t>
            </a:r>
            <a:endParaRPr/>
          </a:p>
        </p:txBody>
      </p:sp>
      <p:sp>
        <p:nvSpPr>
          <p:cNvPr id="277" name="Google Shape;277;p40"/>
          <p:cNvSpPr txBox="1"/>
          <p:nvPr>
            <p:ph idx="1" type="body"/>
          </p:nvPr>
        </p:nvSpPr>
        <p:spPr>
          <a:xfrm>
            <a:off x="838200" y="162052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ct val="108108"/>
              <a:buChar char="•"/>
            </a:pPr>
            <a:r>
              <a:rPr lang="en-US"/>
              <a:t>Packages or libraries in R are a set of functions designed to solve many problems, mainly related to statistics.</a:t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ct val="108108"/>
              <a:buChar char="•"/>
            </a:pPr>
            <a:r>
              <a:rPr lang="en-US"/>
              <a:t>By default, R comes with a series of installed packages called "base," which contain the basic functions for statistical processing.</a:t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ct val="108108"/>
              <a:buChar char="•"/>
            </a:pPr>
            <a:r>
              <a:rPr lang="en-US"/>
              <a:t>When our operations or processes require more specialized functions that are not included in the "base" package, R provides the ability to install new packages.</a:t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ct val="108108"/>
              <a:buChar char="•"/>
            </a:pPr>
            <a:r>
              <a:rPr lang="en-US"/>
              <a:t>Each package includes help documentation that explains the contents, functions, and other details.</a:t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ct val="108108"/>
              <a:buChar char="•"/>
            </a:pPr>
            <a:r>
              <a:rPr lang="en-US"/>
              <a:t>Given the large community dedicated to developing new packages, R offers a massive catalog of packages.</a:t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ct val="108108"/>
              <a:buChar char="•"/>
            </a:pPr>
            <a:r>
              <a:rPr lang="en-US"/>
              <a:t>Essentially, for almost anything we can think of or need to do, there is a package specifically designed to address those tasks (you just need to know how to find it).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1"/>
          <p:cNvSpPr txBox="1"/>
          <p:nvPr>
            <p:ph type="title"/>
          </p:nvPr>
        </p:nvSpPr>
        <p:spPr>
          <a:xfrm>
            <a:off x="838200" y="365125"/>
            <a:ext cx="10515600" cy="8053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800"/>
              <a:buNone/>
            </a:pPr>
            <a:r>
              <a:rPr lang="en-US"/>
              <a:t>How are packages installed in R?</a:t>
            </a:r>
            <a:endParaRPr/>
          </a:p>
        </p:txBody>
      </p:sp>
      <p:sp>
        <p:nvSpPr>
          <p:cNvPr id="283" name="Google Shape;283;p41"/>
          <p:cNvSpPr txBox="1"/>
          <p:nvPr>
            <p:ph idx="1" type="body"/>
          </p:nvPr>
        </p:nvSpPr>
        <p:spPr>
          <a:xfrm>
            <a:off x="838200" y="162052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b="1" lang="en-US" sz="3200"/>
              <a:t>Install.packages(“pkg name”)</a:t>
            </a:r>
            <a:endParaRPr/>
          </a:p>
          <a:p>
            <a:pPr indent="-457200" lvl="1" marL="749808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2400"/>
              <a:t>This command Will download the package from CRAN repository</a:t>
            </a:r>
            <a:endParaRPr sz="2400"/>
          </a:p>
          <a:p>
            <a:pPr indent="-457200" lvl="1" marL="749808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2400"/>
              <a:t>This command should be called just one time</a:t>
            </a:r>
            <a:endParaRPr/>
          </a:p>
          <a:p>
            <a:pPr indent="-457200" lvl="1" marL="749808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2400"/>
              <a:t>Package Will be installed but is NOT called yet</a:t>
            </a:r>
            <a:endParaRPr sz="2400"/>
          </a:p>
          <a:p>
            <a:pPr indent="-330200" lvl="1" marL="749808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b="1" lang="en-US" sz="3600"/>
              <a:t>library(pkg name unquoted)</a:t>
            </a:r>
            <a:endParaRPr/>
          </a:p>
          <a:p>
            <a:pPr indent="-342900" lvl="1" marL="635508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2400"/>
              <a:t>This function Will load the package functions to the R sesión</a:t>
            </a:r>
            <a:endParaRPr/>
          </a:p>
          <a:p>
            <a:pPr indent="-342900" lvl="1" marL="635508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2400"/>
              <a:t>It’s a Good practice to call load the libraries only at the start of the script.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2"/>
          <p:cNvSpPr txBox="1"/>
          <p:nvPr>
            <p:ph type="title"/>
          </p:nvPr>
        </p:nvSpPr>
        <p:spPr>
          <a:xfrm>
            <a:off x="6172200" y="1562989"/>
            <a:ext cx="5455920" cy="39325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800"/>
              <a:buNone/>
            </a:pPr>
            <a:r>
              <a:rPr lang="en-US"/>
              <a:t>You can check which packages you have installed and which one are loaded to the R session</a:t>
            </a:r>
            <a:endParaRPr/>
          </a:p>
        </p:txBody>
      </p:sp>
      <p:pic>
        <p:nvPicPr>
          <p:cNvPr id="289" name="Google Shape;28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139" y="986290"/>
            <a:ext cx="5181866" cy="4629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scatter chart&#10;&#10;Description automatically generated" id="294" name="Google Shape;29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296" y="371475"/>
            <a:ext cx="4185629" cy="29347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radar chart&#10;&#10;Description automatically generated" id="295" name="Google Shape;295;p43"/>
          <p:cNvPicPr preferRelativeResize="0"/>
          <p:nvPr/>
        </p:nvPicPr>
        <p:blipFill rotWithShape="1">
          <a:blip r:embed="rId4">
            <a:alphaModFix/>
          </a:blip>
          <a:srcRect b="0" l="0" r="2173" t="0"/>
          <a:stretch/>
        </p:blipFill>
        <p:spPr>
          <a:xfrm>
            <a:off x="8204968" y="462179"/>
            <a:ext cx="3863207" cy="27717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iagram&#10;&#10;Description automatically generated" id="296" name="Google Shape;296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04556" y="371475"/>
            <a:ext cx="3048000" cy="28624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p&#10;&#10;Description automatically generated" id="297" name="Google Shape;297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9088" y="3755645"/>
            <a:ext cx="4806530" cy="26299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, map&#10;&#10;Description automatically generated" id="298" name="Google Shape;298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65763" y="3972119"/>
            <a:ext cx="2767755" cy="2413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website&#10;&#10;Description automatically generated" id="303" name="Google Shape;30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615" y="461010"/>
            <a:ext cx="5682385" cy="2967990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descr="Icon&#10;&#10;Description automatically generated" id="304" name="Google Shape;304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23220" y="4203817"/>
            <a:ext cx="1734479" cy="18381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application&#10;&#10;Description automatically generated" id="305" name="Google Shape;305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26676" y="3429000"/>
            <a:ext cx="5453751" cy="2992672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"/>
          <p:cNvSpPr txBox="1"/>
          <p:nvPr>
            <p:ph type="title"/>
          </p:nvPr>
        </p:nvSpPr>
        <p:spPr>
          <a:xfrm>
            <a:off x="464938" y="329184"/>
            <a:ext cx="3084844" cy="5772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800"/>
              <a:buNone/>
            </a:pPr>
            <a:r>
              <a:rPr lang="en-US"/>
              <a:t>Why to use R</a:t>
            </a:r>
            <a:endParaRPr/>
          </a:p>
        </p:txBody>
      </p:sp>
      <p:grpSp>
        <p:nvGrpSpPr>
          <p:cNvPr id="65" name="Google Shape;65;p3"/>
          <p:cNvGrpSpPr/>
          <p:nvPr/>
        </p:nvGrpSpPr>
        <p:grpSpPr>
          <a:xfrm>
            <a:off x="4041649" y="329911"/>
            <a:ext cx="7497890" cy="5959036"/>
            <a:chOff x="0" y="727"/>
            <a:chExt cx="7497890" cy="5959036"/>
          </a:xfrm>
        </p:grpSpPr>
        <p:cxnSp>
          <p:nvCxnSpPr>
            <p:cNvPr id="66" name="Google Shape;66;p3"/>
            <p:cNvCxnSpPr/>
            <p:nvPr/>
          </p:nvCxnSpPr>
          <p:spPr>
            <a:xfrm>
              <a:off x="0" y="727"/>
              <a:ext cx="7497890" cy="0"/>
            </a:xfrm>
            <a:prstGeom prst="straightConnector1">
              <a:avLst/>
            </a:prstGeom>
            <a:solidFill>
              <a:srgbClr val="98C745"/>
            </a:solidFill>
            <a:ln cap="flat" cmpd="sng" w="25400">
              <a:solidFill>
                <a:srgbClr val="98C74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7" name="Google Shape;67;p3"/>
            <p:cNvSpPr/>
            <p:nvPr/>
          </p:nvSpPr>
          <p:spPr>
            <a:xfrm>
              <a:off x="0" y="727"/>
              <a:ext cx="7497890" cy="11918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 txBox="1"/>
            <p:nvPr/>
          </p:nvSpPr>
          <p:spPr>
            <a:xfrm>
              <a:off x="0" y="727"/>
              <a:ext cx="7497890" cy="11918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33350" lIns="133350" spcFirstLastPara="1" rIns="133350" wrap="square" tIns="1333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b="0" i="0" lang="en-US" sz="3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It is a tool that allows us to automate many processes</a:t>
              </a:r>
              <a:endParaRPr/>
            </a:p>
          </p:txBody>
        </p:sp>
        <p:cxnSp>
          <p:nvCxnSpPr>
            <p:cNvPr id="69" name="Google Shape;69;p3"/>
            <p:cNvCxnSpPr/>
            <p:nvPr/>
          </p:nvCxnSpPr>
          <p:spPr>
            <a:xfrm>
              <a:off x="0" y="1192534"/>
              <a:ext cx="7497890" cy="0"/>
            </a:xfrm>
            <a:prstGeom prst="straightConnector1">
              <a:avLst/>
            </a:prstGeom>
            <a:solidFill>
              <a:srgbClr val="73BC3B"/>
            </a:solidFill>
            <a:ln cap="flat" cmpd="sng" w="25400">
              <a:solidFill>
                <a:srgbClr val="73BC3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0" name="Google Shape;70;p3"/>
            <p:cNvSpPr/>
            <p:nvPr/>
          </p:nvSpPr>
          <p:spPr>
            <a:xfrm>
              <a:off x="0" y="1192534"/>
              <a:ext cx="7497890" cy="11918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 txBox="1"/>
            <p:nvPr/>
          </p:nvSpPr>
          <p:spPr>
            <a:xfrm>
              <a:off x="0" y="1192534"/>
              <a:ext cx="7497890" cy="11918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33350" lIns="133350" spcFirstLastPara="1" rIns="133350" wrap="square" tIns="1333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b="0" i="0" lang="en-US" sz="3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It is easy to understand and use</a:t>
              </a:r>
              <a:endParaRPr/>
            </a:p>
          </p:txBody>
        </p:sp>
        <p:cxnSp>
          <p:nvCxnSpPr>
            <p:cNvPr id="72" name="Google Shape;72;p3"/>
            <p:cNvCxnSpPr/>
            <p:nvPr/>
          </p:nvCxnSpPr>
          <p:spPr>
            <a:xfrm>
              <a:off x="0" y="2384341"/>
              <a:ext cx="7497890" cy="0"/>
            </a:xfrm>
            <a:prstGeom prst="straightConnector1">
              <a:avLst/>
            </a:prstGeom>
            <a:solidFill>
              <a:srgbClr val="54A83A"/>
            </a:solidFill>
            <a:ln cap="flat" cmpd="sng" w="25400">
              <a:solidFill>
                <a:srgbClr val="54A83A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3" name="Google Shape;73;p3"/>
            <p:cNvSpPr/>
            <p:nvPr/>
          </p:nvSpPr>
          <p:spPr>
            <a:xfrm>
              <a:off x="0" y="2384341"/>
              <a:ext cx="7497890" cy="11918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 txBox="1"/>
            <p:nvPr/>
          </p:nvSpPr>
          <p:spPr>
            <a:xfrm>
              <a:off x="0" y="2384341"/>
              <a:ext cx="7497890" cy="11918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33350" lIns="133350" spcFirstLastPara="1" rIns="133350" wrap="square" tIns="1333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b="0" i="0" lang="en-US" sz="3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It has a large community of developers worldwide.</a:t>
              </a:r>
              <a:endParaRPr/>
            </a:p>
          </p:txBody>
        </p:sp>
        <p:cxnSp>
          <p:nvCxnSpPr>
            <p:cNvPr id="75" name="Google Shape;75;p3"/>
            <p:cNvCxnSpPr/>
            <p:nvPr/>
          </p:nvCxnSpPr>
          <p:spPr>
            <a:xfrm>
              <a:off x="0" y="3576149"/>
              <a:ext cx="7497890" cy="0"/>
            </a:xfrm>
            <a:prstGeom prst="straightConnector1">
              <a:avLst/>
            </a:prstGeom>
            <a:solidFill>
              <a:srgbClr val="3D9538"/>
            </a:solidFill>
            <a:ln cap="flat" cmpd="sng" w="25400">
              <a:solidFill>
                <a:srgbClr val="3D953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6" name="Google Shape;76;p3"/>
            <p:cNvSpPr/>
            <p:nvPr/>
          </p:nvSpPr>
          <p:spPr>
            <a:xfrm>
              <a:off x="0" y="3576149"/>
              <a:ext cx="7497890" cy="11918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 txBox="1"/>
            <p:nvPr/>
          </p:nvSpPr>
          <p:spPr>
            <a:xfrm>
              <a:off x="0" y="3576149"/>
              <a:ext cx="7497890" cy="11918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33350" lIns="133350" spcFirstLastPara="1" rIns="133350" wrap="square" tIns="1333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b="0" i="0" lang="en-US" sz="3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It is equipped with the most up-to-date statistical analysis techniques</a:t>
              </a:r>
              <a:endParaRPr/>
            </a:p>
          </p:txBody>
        </p:sp>
        <p:cxnSp>
          <p:nvCxnSpPr>
            <p:cNvPr id="78" name="Google Shape;78;p3"/>
            <p:cNvCxnSpPr/>
            <p:nvPr/>
          </p:nvCxnSpPr>
          <p:spPr>
            <a:xfrm>
              <a:off x="0" y="4767956"/>
              <a:ext cx="7497890" cy="0"/>
            </a:xfrm>
            <a:prstGeom prst="straightConnector1">
              <a:avLst/>
            </a:prstGeom>
            <a:solidFill>
              <a:srgbClr val="358240"/>
            </a:solidFill>
            <a:ln cap="flat" cmpd="sng" w="25400">
              <a:solidFill>
                <a:srgbClr val="35824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9" name="Google Shape;79;p3"/>
            <p:cNvSpPr/>
            <p:nvPr/>
          </p:nvSpPr>
          <p:spPr>
            <a:xfrm>
              <a:off x="0" y="4767956"/>
              <a:ext cx="7497890" cy="11918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 txBox="1"/>
            <p:nvPr/>
          </p:nvSpPr>
          <p:spPr>
            <a:xfrm>
              <a:off x="0" y="4767956"/>
              <a:ext cx="7497890" cy="11918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33350" lIns="133350" spcFirstLastPara="1" rIns="133350" wrap="square" tIns="1333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b="0" i="0" lang="en-US" sz="3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And many more …</a:t>
              </a:r>
              <a:endPara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&#10;&#10;Description automatically generated" id="310" name="Google Shape;31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2456" y="159483"/>
            <a:ext cx="4064697" cy="5324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businesscard, sign, vector graphics&#10;&#10;Description automatically generated" id="311" name="Google Shape;311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5384" y="3109913"/>
            <a:ext cx="2079179" cy="2374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8e8cad253c_0_5"/>
          <p:cNvSpPr txBox="1"/>
          <p:nvPr>
            <p:ph type="ctrTitle"/>
          </p:nvPr>
        </p:nvSpPr>
        <p:spPr>
          <a:xfrm>
            <a:off x="5927475" y="3135510"/>
            <a:ext cx="56544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3600"/>
              <a:buFont typeface="Calibri"/>
              <a:buNone/>
            </a:pPr>
            <a:br>
              <a:rPr lang="en-US"/>
            </a:br>
            <a:br>
              <a:rPr lang="en-US"/>
            </a:br>
            <a:r>
              <a:rPr lang="en-US" sz="4200"/>
              <a:t>Questions?</a:t>
            </a:r>
            <a:endParaRPr sz="4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800"/>
              <a:buNone/>
            </a:pPr>
            <a:r>
              <a:rPr lang="en-US"/>
              <a:t>R Studio Desktop</a:t>
            </a:r>
            <a:endParaRPr/>
          </a:p>
        </p:txBody>
      </p:sp>
      <p:pic>
        <p:nvPicPr>
          <p:cNvPr descr="Icon&#10;&#10;Description automatically generated" id="86" name="Google Shape;8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62717" y="103723"/>
            <a:ext cx="1466699" cy="145075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6"/>
          <p:cNvSpPr txBox="1"/>
          <p:nvPr/>
        </p:nvSpPr>
        <p:spPr>
          <a:xfrm>
            <a:off x="1061105" y="2052155"/>
            <a:ext cx="10464353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an IDE or integrated development environment.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a program that integrates several functionalities oriented to facilitate the programming of routines.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has a more developed graphical GUI interface.In most cases they are multiplatform.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integrating all the tools in one place it makes our life easier.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can download it from this link: </a:t>
            </a:r>
            <a:r>
              <a:rPr b="1" i="0" lang="en-US" sz="2400" u="sng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https://www.rstudio.com/products/rstudio/download/#download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7"/>
          <p:cNvGrpSpPr/>
          <p:nvPr/>
        </p:nvGrpSpPr>
        <p:grpSpPr>
          <a:xfrm>
            <a:off x="4537384" y="471071"/>
            <a:ext cx="7106135" cy="5915858"/>
            <a:chOff x="4537384" y="471071"/>
            <a:chExt cx="7106135" cy="5915858"/>
          </a:xfrm>
        </p:grpSpPr>
        <p:pic>
          <p:nvPicPr>
            <p:cNvPr descr="Graphical user interface, application&#10;&#10;Description automatically generated" id="93" name="Google Shape;93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537384" y="471071"/>
              <a:ext cx="7106135" cy="59158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Google Shape;94;p7"/>
            <p:cNvSpPr/>
            <p:nvPr/>
          </p:nvSpPr>
          <p:spPr>
            <a:xfrm>
              <a:off x="4691270" y="1063488"/>
              <a:ext cx="3260034" cy="2763078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7"/>
            <p:cNvSpPr/>
            <p:nvPr/>
          </p:nvSpPr>
          <p:spPr>
            <a:xfrm>
              <a:off x="4691270" y="3878293"/>
              <a:ext cx="3260034" cy="2508636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7"/>
            <p:cNvSpPr/>
            <p:nvPr/>
          </p:nvSpPr>
          <p:spPr>
            <a:xfrm>
              <a:off x="8105191" y="1063488"/>
              <a:ext cx="3538328" cy="1848677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7"/>
            <p:cNvSpPr/>
            <p:nvPr/>
          </p:nvSpPr>
          <p:spPr>
            <a:xfrm>
              <a:off x="8105190" y="3348449"/>
              <a:ext cx="3479860" cy="2972839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" name="Google Shape;98;p7"/>
          <p:cNvSpPr/>
          <p:nvPr/>
        </p:nvSpPr>
        <p:spPr>
          <a:xfrm>
            <a:off x="4537384" y="731520"/>
            <a:ext cx="760173" cy="769289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6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7"/>
          <p:cNvSpPr/>
          <p:nvPr/>
        </p:nvSpPr>
        <p:spPr>
          <a:xfrm>
            <a:off x="4420513" y="3629816"/>
            <a:ext cx="760173" cy="769289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6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7"/>
          <p:cNvSpPr/>
          <p:nvPr/>
        </p:nvSpPr>
        <p:spPr>
          <a:xfrm>
            <a:off x="11066640" y="687791"/>
            <a:ext cx="760173" cy="769289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6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7"/>
          <p:cNvSpPr/>
          <p:nvPr/>
        </p:nvSpPr>
        <p:spPr>
          <a:xfrm>
            <a:off x="11037232" y="3043366"/>
            <a:ext cx="760173" cy="769289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 i="0" sz="6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7"/>
          <p:cNvSpPr txBox="1"/>
          <p:nvPr>
            <p:ph type="title"/>
          </p:nvPr>
        </p:nvSpPr>
        <p:spPr>
          <a:xfrm>
            <a:off x="387626" y="174589"/>
            <a:ext cx="3200400" cy="11138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800"/>
              <a:buNone/>
            </a:pPr>
            <a:r>
              <a:rPr lang="en-US"/>
              <a:t>R Studio (GUI)</a:t>
            </a:r>
            <a:endParaRPr/>
          </a:p>
        </p:txBody>
      </p:sp>
      <p:sp>
        <p:nvSpPr>
          <p:cNvPr id="103" name="Google Shape;103;p7"/>
          <p:cNvSpPr txBox="1"/>
          <p:nvPr/>
        </p:nvSpPr>
        <p:spPr>
          <a:xfrm>
            <a:off x="394595" y="2074022"/>
            <a:ext cx="4025918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Script editor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Console/Terminal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Workspace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Graph viewer, library and help page</a:t>
            </a:r>
            <a:endParaRPr/>
          </a:p>
          <a:p>
            <a:pPr indent="-1333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"/>
          <p:cNvSpPr txBox="1"/>
          <p:nvPr>
            <p:ph type="title"/>
          </p:nvPr>
        </p:nvSpPr>
        <p:spPr>
          <a:xfrm>
            <a:off x="838200" y="365125"/>
            <a:ext cx="10515600" cy="1053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ct val="55555"/>
              <a:buNone/>
            </a:pPr>
            <a:r>
              <a:rPr b="1" lang="en-US"/>
              <a:t>Algorithmic Thinking</a:t>
            </a:r>
            <a:br>
              <a:rPr lang="en-US"/>
            </a:br>
            <a:endParaRPr/>
          </a:p>
        </p:txBody>
      </p:sp>
      <p:sp>
        <p:nvSpPr>
          <p:cNvPr id="109" name="Google Shape;109;p8"/>
          <p:cNvSpPr txBox="1"/>
          <p:nvPr>
            <p:ph idx="1" type="body"/>
          </p:nvPr>
        </p:nvSpPr>
        <p:spPr>
          <a:xfrm>
            <a:off x="938784" y="1137669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2400"/>
              <a:buChar char="•"/>
            </a:pPr>
            <a:r>
              <a:rPr b="1" lang="en-US"/>
              <a:t>What is an algorithm?</a:t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/>
              <a:t>An ordered set of systematic operations to perform a calculation and find a solution to a type of problem.</a:t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/>
              <a:t>Algorithmic thinking involves abstraction, modeling a problem, logical deduction, and synthesizing a solution leading to writing the correct algorithm.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2400"/>
              <a:buNone/>
            </a:pPr>
            <a:r>
              <a:t/>
            </a:r>
            <a:endParaRPr/>
          </a:p>
        </p:txBody>
      </p:sp>
      <p:grpSp>
        <p:nvGrpSpPr>
          <p:cNvPr id="110" name="Google Shape;110;p8"/>
          <p:cNvGrpSpPr/>
          <p:nvPr/>
        </p:nvGrpSpPr>
        <p:grpSpPr>
          <a:xfrm>
            <a:off x="1945624" y="3689966"/>
            <a:ext cx="8300752" cy="2600960"/>
            <a:chOff x="1166071" y="3720095"/>
            <a:chExt cx="8300752" cy="2600960"/>
          </a:xfrm>
        </p:grpSpPr>
        <p:sp>
          <p:nvSpPr>
            <p:cNvPr id="111" name="Google Shape;111;p8"/>
            <p:cNvSpPr/>
            <p:nvPr/>
          </p:nvSpPr>
          <p:spPr>
            <a:xfrm>
              <a:off x="1166071" y="4638876"/>
              <a:ext cx="2072080" cy="964734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Input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2" name="Google Shape;112;p8"/>
            <p:cNvGrpSpPr/>
            <p:nvPr/>
          </p:nvGrpSpPr>
          <p:grpSpPr>
            <a:xfrm>
              <a:off x="3846445" y="3720095"/>
              <a:ext cx="2600960" cy="2600960"/>
              <a:chOff x="3034452" y="-1"/>
              <a:chExt cx="2600960" cy="2600960"/>
            </a:xfrm>
          </p:grpSpPr>
          <p:sp>
            <p:nvSpPr>
              <p:cNvPr id="113" name="Google Shape;113;p8"/>
              <p:cNvSpPr/>
              <p:nvPr/>
            </p:nvSpPr>
            <p:spPr>
              <a:xfrm rot="-900000">
                <a:off x="3273095" y="238642"/>
                <a:ext cx="2123675" cy="2123675"/>
              </a:xfrm>
              <a:custGeom>
                <a:rect b="b" l="l" r="r" t="t"/>
                <a:pathLst>
                  <a:path extrusionOk="0" h="120000" w="120000">
                    <a:moveTo>
                      <a:pt x="89790" y="30393"/>
                    </a:moveTo>
                    <a:lnTo>
                      <a:pt x="107494" y="25057"/>
                    </a:lnTo>
                    <a:lnTo>
                      <a:pt x="114008" y="36341"/>
                    </a:lnTo>
                    <a:lnTo>
                      <a:pt x="100535" y="49005"/>
                    </a:lnTo>
                    <a:cubicBezTo>
                      <a:pt x="102488" y="56205"/>
                      <a:pt x="102488" y="63795"/>
                      <a:pt x="100535" y="70995"/>
                    </a:cubicBezTo>
                    <a:lnTo>
                      <a:pt x="114008" y="83659"/>
                    </a:lnTo>
                    <a:lnTo>
                      <a:pt x="107494" y="94943"/>
                    </a:lnTo>
                    <a:lnTo>
                      <a:pt x="89790" y="89607"/>
                    </a:lnTo>
                    <a:lnTo>
                      <a:pt x="89790" y="89607"/>
                    </a:lnTo>
                    <a:cubicBezTo>
                      <a:pt x="84531" y="94898"/>
                      <a:pt x="77957" y="98693"/>
                      <a:pt x="70746" y="100602"/>
                    </a:cubicBezTo>
                    <a:lnTo>
                      <a:pt x="66514" y="118602"/>
                    </a:lnTo>
                    <a:lnTo>
                      <a:pt x="53486" y="118602"/>
                    </a:lnTo>
                    <a:lnTo>
                      <a:pt x="49254" y="100602"/>
                    </a:lnTo>
                    <a:lnTo>
                      <a:pt x="49254" y="100602"/>
                    </a:lnTo>
                    <a:cubicBezTo>
                      <a:pt x="42043" y="98693"/>
                      <a:pt x="35469" y="94898"/>
                      <a:pt x="30210" y="89607"/>
                    </a:cubicBezTo>
                    <a:lnTo>
                      <a:pt x="12506" y="94943"/>
                    </a:lnTo>
                    <a:lnTo>
                      <a:pt x="5992" y="83659"/>
                    </a:lnTo>
                    <a:lnTo>
                      <a:pt x="19465" y="70995"/>
                    </a:lnTo>
                    <a:cubicBezTo>
                      <a:pt x="17512" y="63795"/>
                      <a:pt x="17512" y="56205"/>
                      <a:pt x="19465" y="49005"/>
                    </a:cubicBezTo>
                    <a:lnTo>
                      <a:pt x="5992" y="36341"/>
                    </a:lnTo>
                    <a:lnTo>
                      <a:pt x="12506" y="25057"/>
                    </a:lnTo>
                    <a:lnTo>
                      <a:pt x="30210" y="30393"/>
                    </a:lnTo>
                    <a:lnTo>
                      <a:pt x="30210" y="30393"/>
                    </a:lnTo>
                    <a:cubicBezTo>
                      <a:pt x="35469" y="25102"/>
                      <a:pt x="42043" y="21307"/>
                      <a:pt x="49254" y="19398"/>
                    </a:cubicBezTo>
                    <a:lnTo>
                      <a:pt x="53486" y="1398"/>
                    </a:lnTo>
                    <a:lnTo>
                      <a:pt x="66514" y="1398"/>
                    </a:lnTo>
                    <a:lnTo>
                      <a:pt x="70746" y="19398"/>
                    </a:lnTo>
                    <a:lnTo>
                      <a:pt x="70746" y="19398"/>
                    </a:lnTo>
                    <a:cubicBezTo>
                      <a:pt x="77957" y="21307"/>
                      <a:pt x="84531" y="25102"/>
                      <a:pt x="89790" y="30393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8"/>
              <p:cNvSpPr txBox="1"/>
              <p:nvPr/>
            </p:nvSpPr>
            <p:spPr>
              <a:xfrm>
                <a:off x="3661813" y="704426"/>
                <a:ext cx="1346237" cy="11921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8250" lIns="48250" spcFirstLastPara="1" rIns="48250" wrap="square" tIns="4825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Process</a:t>
                </a:r>
                <a:endParaRPr b="0" i="0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5" name="Google Shape;115;p8"/>
            <p:cNvSpPr/>
            <p:nvPr/>
          </p:nvSpPr>
          <p:spPr>
            <a:xfrm>
              <a:off x="7394743" y="4651894"/>
              <a:ext cx="2072080" cy="964734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Output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3366642" y="4741523"/>
              <a:ext cx="855677" cy="75944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3"/>
            </a:solidFill>
            <a:ln cap="flat" cmpd="sng" w="25400">
              <a:solidFill>
                <a:srgbClr val="2661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6333249" y="4741523"/>
              <a:ext cx="855677" cy="75944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3"/>
            </a:solidFill>
            <a:ln cap="flat" cmpd="sng" w="25400">
              <a:solidFill>
                <a:srgbClr val="2661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2198380" y="5614831"/>
              <a:ext cx="6174298" cy="690262"/>
            </a:xfrm>
            <a:prstGeom prst="curvedUp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chemeClr val="dk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"/>
          <p:cNvSpPr txBox="1"/>
          <p:nvPr>
            <p:ph type="title"/>
          </p:nvPr>
        </p:nvSpPr>
        <p:spPr>
          <a:xfrm>
            <a:off x="838200" y="365125"/>
            <a:ext cx="10515600" cy="1053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ct val="55555"/>
              <a:buNone/>
            </a:pPr>
            <a:r>
              <a:rPr b="1" lang="en-US"/>
              <a:t>Exercise</a:t>
            </a:r>
            <a:br>
              <a:rPr lang="en-US"/>
            </a:br>
            <a:endParaRPr/>
          </a:p>
        </p:txBody>
      </p:sp>
      <p:sp>
        <p:nvSpPr>
          <p:cNvPr id="124" name="Google Shape;124;p9"/>
          <p:cNvSpPr txBox="1"/>
          <p:nvPr>
            <p:ph idx="1" type="body"/>
          </p:nvPr>
        </p:nvSpPr>
        <p:spPr>
          <a:xfrm>
            <a:off x="838200" y="891863"/>
            <a:ext cx="10515600" cy="31314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76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b="1" lang="en-US"/>
              <a:t>Scenario:</a:t>
            </a:r>
            <a:endParaRPr/>
          </a:p>
          <a:p>
            <a:pPr indent="0" lvl="1" marL="533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rPr lang="en-US"/>
              <a:t>First quarter sales totals of 4 stores in listed cities for 2024 are given. Calculate the annual sales total for each store.</a:t>
            </a:r>
            <a:endParaRPr/>
          </a:p>
          <a:p>
            <a:pPr indent="0" lvl="0" marL="76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/>
              <a:t>Identify inputs.</a:t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/>
              <a:t>Define the desired outcome.</a:t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/>
              <a:t>Establish steps to process inputs and convert them into the desired outcomes.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2400"/>
              <a:buNone/>
            </a:pPr>
            <a:r>
              <a:t/>
            </a:r>
            <a:endParaRPr/>
          </a:p>
        </p:txBody>
      </p:sp>
      <p:graphicFrame>
        <p:nvGraphicFramePr>
          <p:cNvPr id="125" name="Google Shape;125;p9"/>
          <p:cNvGraphicFramePr/>
          <p:nvPr/>
        </p:nvGraphicFramePr>
        <p:xfrm>
          <a:off x="3759444" y="43333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{E81F0C84-F9FE-4AFB-BA9B-C88CBEA99555}</a:tableStyleId>
              </a:tblPr>
              <a:tblGrid>
                <a:gridCol w="1037800"/>
                <a:gridCol w="805500"/>
                <a:gridCol w="805500"/>
                <a:gridCol w="805500"/>
              </a:tblGrid>
              <a:tr h="320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/>
                        <a:t> 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475" marB="0" marR="8475" marL="8475" anchor="ctr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/>
                        <a:t>Month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475" marB="0" marR="8475" marL="8475" anchor="ctr"/>
                </a:tc>
                <a:tc hMerge="1"/>
                <a:tc hMerge="1"/>
              </a:tr>
              <a:tr h="394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/>
                        <a:t>Sales points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475" marB="0" marR="8475" marL="8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/>
                        <a:t>January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475" marB="0" marR="8475" marL="8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000000"/>
                          </a:solidFill>
                        </a:rPr>
                        <a:t>February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475" marB="0" marR="8475" marL="8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/>
                        <a:t>March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475" marB="0" marR="8475" marL="8475" anchor="ctr"/>
                </a:tc>
              </a:tr>
              <a:tr h="213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cali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3643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4652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2145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/>
                </a:tc>
              </a:tr>
              <a:tr h="213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bogotá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2011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4345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4708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/>
                </a:tc>
              </a:tr>
              <a:tr h="213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medellín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2820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1995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3273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/>
                </a:tc>
              </a:tr>
              <a:tr h="213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cartagena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4487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3574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4832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/>
                </a:tc>
              </a:tr>
              <a:tr h="22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pasto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3643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4652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2145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"/>
          <p:cNvSpPr txBox="1"/>
          <p:nvPr>
            <p:ph type="title"/>
          </p:nvPr>
        </p:nvSpPr>
        <p:spPr>
          <a:xfrm>
            <a:off x="499872" y="365125"/>
            <a:ext cx="10515600" cy="1053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ct val="55555"/>
              <a:buNone/>
            </a:pPr>
            <a:r>
              <a:rPr lang="en-US"/>
              <a:t>Solution</a:t>
            </a:r>
            <a:br>
              <a:rPr lang="en-US"/>
            </a:br>
            <a:endParaRPr/>
          </a:p>
        </p:txBody>
      </p:sp>
      <p:sp>
        <p:nvSpPr>
          <p:cNvPr id="132" name="Google Shape;132;p11"/>
          <p:cNvSpPr txBox="1"/>
          <p:nvPr>
            <p:ph idx="1" type="body"/>
          </p:nvPr>
        </p:nvSpPr>
        <p:spPr>
          <a:xfrm>
            <a:off x="435864" y="1322750"/>
            <a:ext cx="9448800" cy="3477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400"/>
              <a:buFont typeface="Calibri"/>
              <a:buChar char="•"/>
            </a:pPr>
            <a:r>
              <a:rPr b="1" lang="en-US"/>
              <a:t>Inputs</a:t>
            </a:r>
            <a:r>
              <a:rPr lang="en-US"/>
              <a:t>: </a:t>
            </a:r>
            <a:endParaRPr/>
          </a:p>
          <a:p>
            <a:pPr indent="-12700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000"/>
              <a:buFont typeface="Calibri"/>
              <a:buChar char="•"/>
            </a:pPr>
            <a:r>
              <a:rPr lang="en-US"/>
              <a:t>Table with monthly sales totals. </a:t>
            </a:r>
            <a:endParaRPr/>
          </a:p>
          <a:p>
            <a:pPr indent="-12700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000"/>
              <a:buFont typeface="Calibri"/>
              <a:buChar char="•"/>
            </a:pPr>
            <a:r>
              <a:rPr lang="en-US"/>
              <a:t>Rows contain city sales point records.</a:t>
            </a:r>
            <a:endParaRPr/>
          </a:p>
          <a:p>
            <a:pPr indent="-12700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000"/>
              <a:buFont typeface="Calibri"/>
              <a:buChar char="•"/>
            </a:pPr>
            <a:r>
              <a:rPr lang="en-US"/>
              <a:t>Columns contain monthly sales data.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400"/>
              <a:buChar char="•"/>
            </a:pPr>
            <a:r>
              <a:rPr b="1" lang="en-US"/>
              <a:t>Processing:</a:t>
            </a:r>
            <a:endParaRPr/>
          </a:p>
          <a:p>
            <a:pPr indent="-34290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000"/>
              <a:buChar char="•"/>
            </a:pPr>
            <a:r>
              <a:rPr lang="en-US"/>
              <a:t>Sum rows and add the resulting value in the las column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4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400"/>
              <a:buChar char="•"/>
            </a:pPr>
            <a:r>
              <a:rPr b="1" lang="en-US"/>
              <a:t>Outputs</a:t>
            </a:r>
            <a:r>
              <a:rPr lang="en-US"/>
              <a:t>: </a:t>
            </a:r>
            <a:endParaRPr/>
          </a:p>
          <a:p>
            <a:pPr indent="-34290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000"/>
              <a:buChar char="•"/>
            </a:pPr>
            <a:r>
              <a:rPr lang="en-US"/>
              <a:t>Table with the sum of monthly sales for each salespoint.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400"/>
              <a:buFont typeface="Calibri"/>
              <a:buNone/>
            </a:pPr>
            <a:r>
              <a:t/>
            </a:r>
            <a:endParaRPr/>
          </a:p>
        </p:txBody>
      </p:sp>
      <p:graphicFrame>
        <p:nvGraphicFramePr>
          <p:cNvPr id="133" name="Google Shape;133;p11"/>
          <p:cNvGraphicFramePr/>
          <p:nvPr/>
        </p:nvGraphicFramePr>
        <p:xfrm>
          <a:off x="7496292" y="237622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{E81F0C84-F9FE-4AFB-BA9B-C88CBEA99555}</a:tableStyleId>
              </a:tblPr>
              <a:tblGrid>
                <a:gridCol w="872775"/>
                <a:gridCol w="677425"/>
                <a:gridCol w="677425"/>
                <a:gridCol w="677425"/>
                <a:gridCol w="677425"/>
              </a:tblGrid>
              <a:tr h="320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/>
                        <a:t> 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475" marB="0" marR="8475" marL="8475" anchor="ctr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/>
                        <a:t>Month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475" marB="0" marR="8475" marL="8475" anchor="ctr"/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475" marB="0" marR="8475" marL="8475" anchor="ctr"/>
                </a:tc>
              </a:tr>
              <a:tr h="394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/>
                        <a:t>Sales points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475" marB="0" marR="8475" marL="8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/>
                        <a:t>January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475" marB="0" marR="8475" marL="8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000000"/>
                          </a:solidFill>
                        </a:rPr>
                        <a:t>February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475" marB="0" marR="8475" marL="8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/>
                        <a:t>March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475" marB="0" marR="8475" marL="8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</a:t>
                      </a:r>
                      <a:endParaRPr/>
                    </a:p>
                  </a:txBody>
                  <a:tcPr marT="8475" marB="0" marR="8475" marL="8475" anchor="ctr">
                    <a:solidFill>
                      <a:srgbClr val="FDF7D7"/>
                    </a:solidFill>
                  </a:tcPr>
                </a:tc>
              </a:tr>
              <a:tr h="213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cali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3643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4652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2145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10440</a:t>
                      </a:r>
                      <a:endParaRPr/>
                    </a:p>
                  </a:txBody>
                  <a:tcPr marT="0" marB="0" marR="0" marL="0" anchor="b">
                    <a:solidFill>
                      <a:srgbClr val="FDF7D7"/>
                    </a:solidFill>
                  </a:tcPr>
                </a:tc>
              </a:tr>
              <a:tr h="213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bogotá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2011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4345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4708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11064</a:t>
                      </a:r>
                      <a:endParaRPr/>
                    </a:p>
                  </a:txBody>
                  <a:tcPr marT="0" marB="0" marR="0" marL="0" anchor="b">
                    <a:solidFill>
                      <a:srgbClr val="FDF7D7"/>
                    </a:solidFill>
                  </a:tcPr>
                </a:tc>
              </a:tr>
              <a:tr h="213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medellín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2820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1995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3273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8088</a:t>
                      </a:r>
                      <a:endParaRPr/>
                    </a:p>
                  </a:txBody>
                  <a:tcPr marT="0" marB="0" marR="0" marL="0" anchor="b">
                    <a:solidFill>
                      <a:srgbClr val="FDF7D7"/>
                    </a:solidFill>
                  </a:tcPr>
                </a:tc>
              </a:tr>
              <a:tr h="213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cartagena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475" marB="0" marR="8475" marL="847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4487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3574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100" u="none" cap="none" strike="noStrike">
                          <a:solidFill>
                            <a:srgbClr val="000000"/>
                          </a:solidFill>
                        </a:rPr>
                        <a:t>4832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12893</a:t>
                      </a:r>
                      <a:endParaRPr/>
                    </a:p>
                  </a:txBody>
                  <a:tcPr marT="0" marB="0" marR="0" marL="0" anchor="b">
                    <a:solidFill>
                      <a:srgbClr val="FDF7D7"/>
                    </a:solidFill>
                  </a:tcPr>
                </a:tc>
              </a:tr>
            </a:tbl>
          </a:graphicData>
        </a:graphic>
      </p:graphicFrame>
      <p:sp>
        <p:nvSpPr>
          <p:cNvPr id="134" name="Google Shape;134;p11"/>
          <p:cNvSpPr txBox="1"/>
          <p:nvPr/>
        </p:nvSpPr>
        <p:spPr>
          <a:xfrm>
            <a:off x="2197344" y="5358140"/>
            <a:ext cx="609447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if i am intrested in total sales per month ?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139" name="Google Shape;13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9125" y="2265027"/>
            <a:ext cx="1829561" cy="14817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140" name="Google Shape;14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0239" y="2541862"/>
            <a:ext cx="1218199" cy="1204958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4"/>
          <p:cNvSpPr/>
          <p:nvPr/>
        </p:nvSpPr>
        <p:spPr>
          <a:xfrm>
            <a:off x="5444455" y="2634144"/>
            <a:ext cx="805343" cy="939567"/>
          </a:xfrm>
          <a:prstGeom prst="mathPlus">
            <a:avLst>
              <a:gd fmla="val 23520" name="adj1"/>
            </a:avLst>
          </a:prstGeom>
          <a:solidFill>
            <a:schemeClr val="accent1"/>
          </a:solidFill>
          <a:ln cap="flat" cmpd="sng" w="25400">
            <a:solidFill>
              <a:srgbClr val="0050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drawing of a chair&#10;&#10;Description automatically generated with low confidence" id="142" name="Google Shape;14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69809" y="4333480"/>
            <a:ext cx="2133600" cy="17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4"/>
          <p:cNvSpPr txBox="1"/>
          <p:nvPr/>
        </p:nvSpPr>
        <p:spPr>
          <a:xfrm>
            <a:off x="562063" y="790970"/>
            <a:ext cx="1042751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Conceptos Básicos </a:t>
            </a:r>
            <a:endParaRPr b="0" i="0" sz="5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lliance Theme">
  <a:themeElements>
    <a:clrScheme name="Custom 2">
      <a:dk1>
        <a:srgbClr val="3B3838"/>
      </a:dk1>
      <a:lt1>
        <a:srgbClr val="FFFFFF"/>
      </a:lt1>
      <a:dk2>
        <a:srgbClr val="003366"/>
      </a:dk2>
      <a:lt2>
        <a:srgbClr val="E7E6E6"/>
      </a:lt2>
      <a:accent1>
        <a:srgbClr val="006EB6"/>
      </a:accent1>
      <a:accent2>
        <a:srgbClr val="98CA45"/>
      </a:accent2>
      <a:accent3>
        <a:srgbClr val="358540"/>
      </a:accent3>
      <a:accent4>
        <a:srgbClr val="F7D93D"/>
      </a:accent4>
      <a:accent5>
        <a:srgbClr val="F78B33"/>
      </a:accent5>
      <a:accent6>
        <a:srgbClr val="8F3F98"/>
      </a:accent6>
      <a:hlink>
        <a:srgbClr val="BB3A25"/>
      </a:hlink>
      <a:folHlink>
        <a:srgbClr val="006EB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2025-01-14T14:15:15Z</dcterms:created>
  <dc:creator>Mendez, Andres Camilo (Alliance Bioversity-CIAT)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0x01010073A361A9122CB14781A5E72E8C8C8450</vt:lpwstr>
  </property>
  <property fmtid="{D5CDD505-2E9C-101B-9397-08002B2CF9AE}" pid="3" name="MediaServiceImageTags">
    <vt:lpwstr/>
  </property>
</Properties>
</file>